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20"/>
  </p:notesMasterIdLst>
  <p:sldIdLst>
    <p:sldId id="256" r:id="rId2"/>
    <p:sldId id="258" r:id="rId3"/>
    <p:sldId id="274" r:id="rId4"/>
    <p:sldId id="276" r:id="rId5"/>
    <p:sldId id="280" r:id="rId6"/>
    <p:sldId id="257" r:id="rId7"/>
    <p:sldId id="287" r:id="rId8"/>
    <p:sldId id="288" r:id="rId9"/>
    <p:sldId id="289" r:id="rId10"/>
    <p:sldId id="277" r:id="rId11"/>
    <p:sldId id="290" r:id="rId12"/>
    <p:sldId id="281" r:id="rId13"/>
    <p:sldId id="291" r:id="rId14"/>
    <p:sldId id="282" r:id="rId15"/>
    <p:sldId id="283" r:id="rId16"/>
    <p:sldId id="284" r:id="rId17"/>
    <p:sldId id="278" r:id="rId18"/>
    <p:sldId id="271" r:id="rId19"/>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BEE2ED42-2378-49A2-85AD-7355F09FFCCE}">
  <a:tblStyle styleId="{BEE2ED42-2378-49A2-85AD-7355F09FFCCE}"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7" d="100"/>
          <a:sy n="97" d="100"/>
        </p:scale>
        <p:origin x="1746" y="30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26e0d5daf68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26e0d5daf68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a:extLst>
            <a:ext uri="{FF2B5EF4-FFF2-40B4-BE49-F238E27FC236}">
              <a16:creationId xmlns:a16="http://schemas.microsoft.com/office/drawing/2014/main" id="{51AE779C-2872-90DC-8FD9-2DD0F2741BB0}"/>
            </a:ext>
          </a:extLst>
        </p:cNvPr>
        <p:cNvGrpSpPr/>
        <p:nvPr/>
      </p:nvGrpSpPr>
      <p:grpSpPr>
        <a:xfrm>
          <a:off x="0" y="0"/>
          <a:ext cx="0" cy="0"/>
          <a:chOff x="0" y="0"/>
          <a:chExt cx="0" cy="0"/>
        </a:xfrm>
      </p:grpSpPr>
      <p:sp>
        <p:nvSpPr>
          <p:cNvPr id="82" name="Google Shape;82;g2bb0d45b5ff_0_2:notes">
            <a:extLst>
              <a:ext uri="{FF2B5EF4-FFF2-40B4-BE49-F238E27FC236}">
                <a16:creationId xmlns:a16="http://schemas.microsoft.com/office/drawing/2014/main" id="{EF464A6D-14D0-3E16-9A89-62B75D179EFF}"/>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g2bb0d45b5ff_0_2:notes">
            <a:extLst>
              <a:ext uri="{FF2B5EF4-FFF2-40B4-BE49-F238E27FC236}">
                <a16:creationId xmlns:a16="http://schemas.microsoft.com/office/drawing/2014/main" id="{2F05233D-9A19-B0C8-854F-03CDC98AC616}"/>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8290612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a:extLst>
            <a:ext uri="{FF2B5EF4-FFF2-40B4-BE49-F238E27FC236}">
              <a16:creationId xmlns:a16="http://schemas.microsoft.com/office/drawing/2014/main" id="{5AF67D99-1230-B144-B029-313CD96D0691}"/>
            </a:ext>
          </a:extLst>
        </p:cNvPr>
        <p:cNvGrpSpPr/>
        <p:nvPr/>
      </p:nvGrpSpPr>
      <p:grpSpPr>
        <a:xfrm>
          <a:off x="0" y="0"/>
          <a:ext cx="0" cy="0"/>
          <a:chOff x="0" y="0"/>
          <a:chExt cx="0" cy="0"/>
        </a:xfrm>
      </p:grpSpPr>
      <p:sp>
        <p:nvSpPr>
          <p:cNvPr id="82" name="Google Shape;82;g2bb0d45b5ff_0_2:notes">
            <a:extLst>
              <a:ext uri="{FF2B5EF4-FFF2-40B4-BE49-F238E27FC236}">
                <a16:creationId xmlns:a16="http://schemas.microsoft.com/office/drawing/2014/main" id="{155AE196-86B6-1EB1-640E-4E768E5D5971}"/>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g2bb0d45b5ff_0_2:notes">
            <a:extLst>
              <a:ext uri="{FF2B5EF4-FFF2-40B4-BE49-F238E27FC236}">
                <a16:creationId xmlns:a16="http://schemas.microsoft.com/office/drawing/2014/main" id="{708AF8BB-D35D-36E2-AA89-158C55A9FCC7}"/>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925029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a:extLst>
            <a:ext uri="{FF2B5EF4-FFF2-40B4-BE49-F238E27FC236}">
              <a16:creationId xmlns:a16="http://schemas.microsoft.com/office/drawing/2014/main" id="{979F40AB-4E8B-DBA8-AFB6-39D4F0D04E88}"/>
            </a:ext>
          </a:extLst>
        </p:cNvPr>
        <p:cNvGrpSpPr/>
        <p:nvPr/>
      </p:nvGrpSpPr>
      <p:grpSpPr>
        <a:xfrm>
          <a:off x="0" y="0"/>
          <a:ext cx="0" cy="0"/>
          <a:chOff x="0" y="0"/>
          <a:chExt cx="0" cy="0"/>
        </a:xfrm>
      </p:grpSpPr>
      <p:sp>
        <p:nvSpPr>
          <p:cNvPr id="82" name="Google Shape;82;g2bb0d45b5ff_0_2:notes">
            <a:extLst>
              <a:ext uri="{FF2B5EF4-FFF2-40B4-BE49-F238E27FC236}">
                <a16:creationId xmlns:a16="http://schemas.microsoft.com/office/drawing/2014/main" id="{E336A805-F657-D97D-5790-983CAC012A23}"/>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g2bb0d45b5ff_0_2:notes">
            <a:extLst>
              <a:ext uri="{FF2B5EF4-FFF2-40B4-BE49-F238E27FC236}">
                <a16:creationId xmlns:a16="http://schemas.microsoft.com/office/drawing/2014/main" id="{04A0F975-2BD5-6418-A091-B5F2C92603E5}"/>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5596053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a:extLst>
            <a:ext uri="{FF2B5EF4-FFF2-40B4-BE49-F238E27FC236}">
              <a16:creationId xmlns:a16="http://schemas.microsoft.com/office/drawing/2014/main" id="{2E279494-AF39-36A1-B66B-9824947EAF57}"/>
            </a:ext>
          </a:extLst>
        </p:cNvPr>
        <p:cNvGrpSpPr/>
        <p:nvPr/>
      </p:nvGrpSpPr>
      <p:grpSpPr>
        <a:xfrm>
          <a:off x="0" y="0"/>
          <a:ext cx="0" cy="0"/>
          <a:chOff x="0" y="0"/>
          <a:chExt cx="0" cy="0"/>
        </a:xfrm>
      </p:grpSpPr>
      <p:sp>
        <p:nvSpPr>
          <p:cNvPr id="82" name="Google Shape;82;g2bb0d45b5ff_0_2:notes">
            <a:extLst>
              <a:ext uri="{FF2B5EF4-FFF2-40B4-BE49-F238E27FC236}">
                <a16:creationId xmlns:a16="http://schemas.microsoft.com/office/drawing/2014/main" id="{16BA8DE7-E229-EFDA-D299-800C7D18A89D}"/>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g2bb0d45b5ff_0_2:notes">
            <a:extLst>
              <a:ext uri="{FF2B5EF4-FFF2-40B4-BE49-F238E27FC236}">
                <a16:creationId xmlns:a16="http://schemas.microsoft.com/office/drawing/2014/main" id="{043495E4-0EDA-5336-5B89-B22B76E23751}"/>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1956451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a:extLst>
            <a:ext uri="{FF2B5EF4-FFF2-40B4-BE49-F238E27FC236}">
              <a16:creationId xmlns:a16="http://schemas.microsoft.com/office/drawing/2014/main" id="{B725407C-E2AD-C61A-6230-8405117F5AE4}"/>
            </a:ext>
          </a:extLst>
        </p:cNvPr>
        <p:cNvGrpSpPr/>
        <p:nvPr/>
      </p:nvGrpSpPr>
      <p:grpSpPr>
        <a:xfrm>
          <a:off x="0" y="0"/>
          <a:ext cx="0" cy="0"/>
          <a:chOff x="0" y="0"/>
          <a:chExt cx="0" cy="0"/>
        </a:xfrm>
      </p:grpSpPr>
      <p:sp>
        <p:nvSpPr>
          <p:cNvPr id="82" name="Google Shape;82;g2bb0d45b5ff_0_2:notes">
            <a:extLst>
              <a:ext uri="{FF2B5EF4-FFF2-40B4-BE49-F238E27FC236}">
                <a16:creationId xmlns:a16="http://schemas.microsoft.com/office/drawing/2014/main" id="{D6B56C32-4334-F282-76F1-B3E78C3FBC81}"/>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g2bb0d45b5ff_0_2:notes">
            <a:extLst>
              <a:ext uri="{FF2B5EF4-FFF2-40B4-BE49-F238E27FC236}">
                <a16:creationId xmlns:a16="http://schemas.microsoft.com/office/drawing/2014/main" id="{CED477AF-FAFE-C221-3ED9-2311342E8AEA}"/>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5960277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a:extLst>
            <a:ext uri="{FF2B5EF4-FFF2-40B4-BE49-F238E27FC236}">
              <a16:creationId xmlns:a16="http://schemas.microsoft.com/office/drawing/2014/main" id="{B0B094B7-A877-541A-0F17-D2B323810B5A}"/>
            </a:ext>
          </a:extLst>
        </p:cNvPr>
        <p:cNvGrpSpPr/>
        <p:nvPr/>
      </p:nvGrpSpPr>
      <p:grpSpPr>
        <a:xfrm>
          <a:off x="0" y="0"/>
          <a:ext cx="0" cy="0"/>
          <a:chOff x="0" y="0"/>
          <a:chExt cx="0" cy="0"/>
        </a:xfrm>
      </p:grpSpPr>
      <p:sp>
        <p:nvSpPr>
          <p:cNvPr id="82" name="Google Shape;82;g2bb0d45b5ff_0_2:notes">
            <a:extLst>
              <a:ext uri="{FF2B5EF4-FFF2-40B4-BE49-F238E27FC236}">
                <a16:creationId xmlns:a16="http://schemas.microsoft.com/office/drawing/2014/main" id="{706C1C1F-B640-25B1-6352-956BDA054840}"/>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g2bb0d45b5ff_0_2:notes">
            <a:extLst>
              <a:ext uri="{FF2B5EF4-FFF2-40B4-BE49-F238E27FC236}">
                <a16:creationId xmlns:a16="http://schemas.microsoft.com/office/drawing/2014/main" id="{50F83D61-15CE-6D48-F01C-D2436B749C13}"/>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50142354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a:extLst>
            <a:ext uri="{FF2B5EF4-FFF2-40B4-BE49-F238E27FC236}">
              <a16:creationId xmlns:a16="http://schemas.microsoft.com/office/drawing/2014/main" id="{C0C91AFD-30B0-BD13-2E10-6B60C8EAB8A1}"/>
            </a:ext>
          </a:extLst>
        </p:cNvPr>
        <p:cNvGrpSpPr/>
        <p:nvPr/>
      </p:nvGrpSpPr>
      <p:grpSpPr>
        <a:xfrm>
          <a:off x="0" y="0"/>
          <a:ext cx="0" cy="0"/>
          <a:chOff x="0" y="0"/>
          <a:chExt cx="0" cy="0"/>
        </a:xfrm>
      </p:grpSpPr>
      <p:sp>
        <p:nvSpPr>
          <p:cNvPr id="82" name="Google Shape;82;g2bb0d45b5ff_0_2:notes">
            <a:extLst>
              <a:ext uri="{FF2B5EF4-FFF2-40B4-BE49-F238E27FC236}">
                <a16:creationId xmlns:a16="http://schemas.microsoft.com/office/drawing/2014/main" id="{735F9D12-7B4B-EB65-D0BC-CFBAEFC4CB17}"/>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g2bb0d45b5ff_0_2:notes">
            <a:extLst>
              <a:ext uri="{FF2B5EF4-FFF2-40B4-BE49-F238E27FC236}">
                <a16:creationId xmlns:a16="http://schemas.microsoft.com/office/drawing/2014/main" id="{EAD3FDC5-3D69-02FB-B63F-98F5975D3924}"/>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5670388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a:extLst>
            <a:ext uri="{FF2B5EF4-FFF2-40B4-BE49-F238E27FC236}">
              <a16:creationId xmlns:a16="http://schemas.microsoft.com/office/drawing/2014/main" id="{B6F1DBEF-465E-1FEF-4A37-70FBA4C13183}"/>
            </a:ext>
          </a:extLst>
        </p:cNvPr>
        <p:cNvGrpSpPr/>
        <p:nvPr/>
      </p:nvGrpSpPr>
      <p:grpSpPr>
        <a:xfrm>
          <a:off x="0" y="0"/>
          <a:ext cx="0" cy="0"/>
          <a:chOff x="0" y="0"/>
          <a:chExt cx="0" cy="0"/>
        </a:xfrm>
      </p:grpSpPr>
      <p:sp>
        <p:nvSpPr>
          <p:cNvPr id="82" name="Google Shape;82;g2bb0d45b5ff_0_2:notes">
            <a:extLst>
              <a:ext uri="{FF2B5EF4-FFF2-40B4-BE49-F238E27FC236}">
                <a16:creationId xmlns:a16="http://schemas.microsoft.com/office/drawing/2014/main" id="{395105B2-90D3-7A92-B3FF-D8FA027AA201}"/>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g2bb0d45b5ff_0_2:notes">
            <a:extLst>
              <a:ext uri="{FF2B5EF4-FFF2-40B4-BE49-F238E27FC236}">
                <a16:creationId xmlns:a16="http://schemas.microsoft.com/office/drawing/2014/main" id="{9E9E90F8-C1BD-5AA3-EBD7-B9E12050A892}"/>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29637003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4"/>
        <p:cNvGrpSpPr/>
        <p:nvPr/>
      </p:nvGrpSpPr>
      <p:grpSpPr>
        <a:xfrm>
          <a:off x="0" y="0"/>
          <a:ext cx="0" cy="0"/>
          <a:chOff x="0" y="0"/>
          <a:chExt cx="0" cy="0"/>
        </a:xfrm>
      </p:grpSpPr>
      <p:sp>
        <p:nvSpPr>
          <p:cNvPr id="265" name="Google Shape;265;g277d4de48c6_0_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6" name="Google Shape;266;g277d4de48c6_0_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2bb0d45b5ff_0_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g2bb0d45b5ff_0_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a:extLst>
            <a:ext uri="{FF2B5EF4-FFF2-40B4-BE49-F238E27FC236}">
              <a16:creationId xmlns:a16="http://schemas.microsoft.com/office/drawing/2014/main" id="{F0EDD56A-B309-8437-D208-43F97A337288}"/>
            </a:ext>
          </a:extLst>
        </p:cNvPr>
        <p:cNvGrpSpPr/>
        <p:nvPr/>
      </p:nvGrpSpPr>
      <p:grpSpPr>
        <a:xfrm>
          <a:off x="0" y="0"/>
          <a:ext cx="0" cy="0"/>
          <a:chOff x="0" y="0"/>
          <a:chExt cx="0" cy="0"/>
        </a:xfrm>
      </p:grpSpPr>
      <p:sp>
        <p:nvSpPr>
          <p:cNvPr id="82" name="Google Shape;82;g2bb0d45b5ff_0_2:notes">
            <a:extLst>
              <a:ext uri="{FF2B5EF4-FFF2-40B4-BE49-F238E27FC236}">
                <a16:creationId xmlns:a16="http://schemas.microsoft.com/office/drawing/2014/main" id="{8AE9543D-4D07-B056-560B-A96E58940C0F}"/>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g2bb0d45b5ff_0_2:notes">
            <a:extLst>
              <a:ext uri="{FF2B5EF4-FFF2-40B4-BE49-F238E27FC236}">
                <a16:creationId xmlns:a16="http://schemas.microsoft.com/office/drawing/2014/main" id="{B3275075-C93B-85D5-8A38-57B016F7C134}"/>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438902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a:extLst>
            <a:ext uri="{FF2B5EF4-FFF2-40B4-BE49-F238E27FC236}">
              <a16:creationId xmlns:a16="http://schemas.microsoft.com/office/drawing/2014/main" id="{D131C95E-F5D5-448B-6DFC-05E8F9426841}"/>
            </a:ext>
          </a:extLst>
        </p:cNvPr>
        <p:cNvGrpSpPr/>
        <p:nvPr/>
      </p:nvGrpSpPr>
      <p:grpSpPr>
        <a:xfrm>
          <a:off x="0" y="0"/>
          <a:ext cx="0" cy="0"/>
          <a:chOff x="0" y="0"/>
          <a:chExt cx="0" cy="0"/>
        </a:xfrm>
      </p:grpSpPr>
      <p:sp>
        <p:nvSpPr>
          <p:cNvPr id="82" name="Google Shape;82;g2bb0d45b5ff_0_2:notes">
            <a:extLst>
              <a:ext uri="{FF2B5EF4-FFF2-40B4-BE49-F238E27FC236}">
                <a16:creationId xmlns:a16="http://schemas.microsoft.com/office/drawing/2014/main" id="{923EA190-CB7E-265F-9015-EE18E87BFBBC}"/>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g2bb0d45b5ff_0_2:notes">
            <a:extLst>
              <a:ext uri="{FF2B5EF4-FFF2-40B4-BE49-F238E27FC236}">
                <a16:creationId xmlns:a16="http://schemas.microsoft.com/office/drawing/2014/main" id="{1053DFAB-D141-CB8A-B136-CCFB23D2A6D0}"/>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8313608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a:extLst>
            <a:ext uri="{FF2B5EF4-FFF2-40B4-BE49-F238E27FC236}">
              <a16:creationId xmlns:a16="http://schemas.microsoft.com/office/drawing/2014/main" id="{C29A4445-4E09-0360-A3D8-0D8FB3DF90D4}"/>
            </a:ext>
          </a:extLst>
        </p:cNvPr>
        <p:cNvGrpSpPr/>
        <p:nvPr/>
      </p:nvGrpSpPr>
      <p:grpSpPr>
        <a:xfrm>
          <a:off x="0" y="0"/>
          <a:ext cx="0" cy="0"/>
          <a:chOff x="0" y="0"/>
          <a:chExt cx="0" cy="0"/>
        </a:xfrm>
      </p:grpSpPr>
      <p:sp>
        <p:nvSpPr>
          <p:cNvPr id="82" name="Google Shape;82;g2bb0d45b5ff_0_2:notes">
            <a:extLst>
              <a:ext uri="{FF2B5EF4-FFF2-40B4-BE49-F238E27FC236}">
                <a16:creationId xmlns:a16="http://schemas.microsoft.com/office/drawing/2014/main" id="{DF5C3FC4-0F85-6D40-52A4-5F1E71C0D3E0}"/>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g2bb0d45b5ff_0_2:notes">
            <a:extLst>
              <a:ext uri="{FF2B5EF4-FFF2-40B4-BE49-F238E27FC236}">
                <a16:creationId xmlns:a16="http://schemas.microsoft.com/office/drawing/2014/main" id="{03C713E0-C037-C8FC-4867-2C1704918D1E}"/>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235552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g26003f486b6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 name="Google Shape;72;g26003f486b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a:extLst>
            <a:ext uri="{FF2B5EF4-FFF2-40B4-BE49-F238E27FC236}">
              <a16:creationId xmlns:a16="http://schemas.microsoft.com/office/drawing/2014/main" id="{5FED836A-B79E-FA16-5D58-BC5411CAD552}"/>
            </a:ext>
          </a:extLst>
        </p:cNvPr>
        <p:cNvGrpSpPr/>
        <p:nvPr/>
      </p:nvGrpSpPr>
      <p:grpSpPr>
        <a:xfrm>
          <a:off x="0" y="0"/>
          <a:ext cx="0" cy="0"/>
          <a:chOff x="0" y="0"/>
          <a:chExt cx="0" cy="0"/>
        </a:xfrm>
      </p:grpSpPr>
      <p:sp>
        <p:nvSpPr>
          <p:cNvPr id="71" name="Google Shape;71;g26003f486b6_0_0:notes">
            <a:extLst>
              <a:ext uri="{FF2B5EF4-FFF2-40B4-BE49-F238E27FC236}">
                <a16:creationId xmlns:a16="http://schemas.microsoft.com/office/drawing/2014/main" id="{0007ADC9-D013-13D4-38C3-8F87F033568E}"/>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 name="Google Shape;72;g26003f486b6_0_0:notes">
            <a:extLst>
              <a:ext uri="{FF2B5EF4-FFF2-40B4-BE49-F238E27FC236}">
                <a16:creationId xmlns:a16="http://schemas.microsoft.com/office/drawing/2014/main" id="{59BCF487-91FB-7186-A0C5-A165D28DE6AB}"/>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4573719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a:extLst>
            <a:ext uri="{FF2B5EF4-FFF2-40B4-BE49-F238E27FC236}">
              <a16:creationId xmlns:a16="http://schemas.microsoft.com/office/drawing/2014/main" id="{8D7CBFCE-0752-0FA6-7CCB-B1692EE5DD2A}"/>
            </a:ext>
          </a:extLst>
        </p:cNvPr>
        <p:cNvGrpSpPr/>
        <p:nvPr/>
      </p:nvGrpSpPr>
      <p:grpSpPr>
        <a:xfrm>
          <a:off x="0" y="0"/>
          <a:ext cx="0" cy="0"/>
          <a:chOff x="0" y="0"/>
          <a:chExt cx="0" cy="0"/>
        </a:xfrm>
      </p:grpSpPr>
      <p:sp>
        <p:nvSpPr>
          <p:cNvPr id="71" name="Google Shape;71;g26003f486b6_0_0:notes">
            <a:extLst>
              <a:ext uri="{FF2B5EF4-FFF2-40B4-BE49-F238E27FC236}">
                <a16:creationId xmlns:a16="http://schemas.microsoft.com/office/drawing/2014/main" id="{C3D2C47E-1811-D6B1-4E63-6DACF64F2BF6}"/>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 name="Google Shape;72;g26003f486b6_0_0:notes">
            <a:extLst>
              <a:ext uri="{FF2B5EF4-FFF2-40B4-BE49-F238E27FC236}">
                <a16:creationId xmlns:a16="http://schemas.microsoft.com/office/drawing/2014/main" id="{69BAA188-42ED-16FE-E58B-FB33D1B01B51}"/>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6748664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a:extLst>
            <a:ext uri="{FF2B5EF4-FFF2-40B4-BE49-F238E27FC236}">
              <a16:creationId xmlns:a16="http://schemas.microsoft.com/office/drawing/2014/main" id="{DDC403CF-4B16-D3F5-6991-1A6A65B6DADA}"/>
            </a:ext>
          </a:extLst>
        </p:cNvPr>
        <p:cNvGrpSpPr/>
        <p:nvPr/>
      </p:nvGrpSpPr>
      <p:grpSpPr>
        <a:xfrm>
          <a:off x="0" y="0"/>
          <a:ext cx="0" cy="0"/>
          <a:chOff x="0" y="0"/>
          <a:chExt cx="0" cy="0"/>
        </a:xfrm>
      </p:grpSpPr>
      <p:sp>
        <p:nvSpPr>
          <p:cNvPr id="82" name="Google Shape;82;g2bb0d45b5ff_0_2:notes">
            <a:extLst>
              <a:ext uri="{FF2B5EF4-FFF2-40B4-BE49-F238E27FC236}">
                <a16:creationId xmlns:a16="http://schemas.microsoft.com/office/drawing/2014/main" id="{EC3A3C68-2AF9-57BE-3C7D-AA1C8932B3B0}"/>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g2bb0d45b5ff_0_2:notes">
            <a:extLst>
              <a:ext uri="{FF2B5EF4-FFF2-40B4-BE49-F238E27FC236}">
                <a16:creationId xmlns:a16="http://schemas.microsoft.com/office/drawing/2014/main" id="{2A0BF51B-1671-E52F-8DCC-A11A6FB3E183}"/>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04516700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0"/>
        <p:cNvGrpSpPr/>
        <p:nvPr/>
      </p:nvGrpSpPr>
      <p:grpSpPr>
        <a:xfrm>
          <a:off x="0" y="0"/>
          <a:ext cx="0" cy="0"/>
          <a:chOff x="0" y="0"/>
          <a:chExt cx="0" cy="0"/>
        </a:xfrm>
      </p:grpSpPr>
      <p:sp>
        <p:nvSpPr>
          <p:cNvPr id="11" name="Google Shape;11;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2" name="Google Shape;12;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Clr>
                <a:schemeClr val="dk1"/>
              </a:buClr>
              <a:buSzPts val="2800"/>
              <a:buNone/>
              <a:defRPr sz="2800">
                <a:solidFill>
                  <a:schemeClr val="dk1"/>
                </a:solidFill>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3" name="Google Shape;13;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pic>
        <p:nvPicPr>
          <p:cNvPr id="14" name="Google Shape;14;p2" descr="Official logo of the Special Interest Group on the Design of Communication"/>
          <p:cNvPicPr preferRelativeResize="0"/>
          <p:nvPr/>
        </p:nvPicPr>
        <p:blipFill>
          <a:blip r:embed="rId2">
            <a:alphaModFix/>
          </a:blip>
          <a:stretch>
            <a:fillRect/>
          </a:stretch>
        </p:blipFill>
        <p:spPr>
          <a:xfrm>
            <a:off x="5399750" y="3646175"/>
            <a:ext cx="3744251" cy="1497324"/>
          </a:xfrm>
          <a:prstGeom prst="rect">
            <a:avLst/>
          </a:prstGeom>
          <a:noFill/>
          <a:ln>
            <a:noFill/>
          </a:ln>
        </p:spPr>
      </p:pic>
      <p:pic>
        <p:nvPicPr>
          <p:cNvPr id="15" name="Google Shape;15;p2" descr="Slides created by members of the ACM SIGDOC Committee on Structured Authoring and Content Management"/>
          <p:cNvPicPr preferRelativeResize="0"/>
          <p:nvPr/>
        </p:nvPicPr>
        <p:blipFill>
          <a:blip r:embed="rId3">
            <a:alphaModFix/>
          </a:blip>
          <a:stretch>
            <a:fillRect/>
          </a:stretch>
        </p:blipFill>
        <p:spPr>
          <a:xfrm>
            <a:off x="320475" y="3974150"/>
            <a:ext cx="5271451" cy="820675"/>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55"/>
        <p:cNvGrpSpPr/>
        <p:nvPr/>
      </p:nvGrpSpPr>
      <p:grpSpPr>
        <a:xfrm>
          <a:off x="0" y="0"/>
          <a:ext cx="0" cy="0"/>
          <a:chOff x="0" y="0"/>
          <a:chExt cx="0" cy="0"/>
        </a:xfrm>
      </p:grpSpPr>
      <p:sp>
        <p:nvSpPr>
          <p:cNvPr id="56" name="Google Shape;56;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57" name="Google Shape;57;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58" name="Google Shape;58;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pic>
        <p:nvPicPr>
          <p:cNvPr id="59" name="Google Shape;59;p11" descr="Official logo of the Special Interest Group on the Design of Communication"/>
          <p:cNvPicPr preferRelativeResize="0"/>
          <p:nvPr/>
        </p:nvPicPr>
        <p:blipFill>
          <a:blip r:embed="rId2">
            <a:alphaModFix/>
          </a:blip>
          <a:stretch>
            <a:fillRect/>
          </a:stretch>
        </p:blipFill>
        <p:spPr>
          <a:xfrm>
            <a:off x="6325550" y="3971550"/>
            <a:ext cx="2735427" cy="1093899"/>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60"/>
        <p:cNvGrpSpPr/>
        <p:nvPr/>
      </p:nvGrpSpPr>
      <p:grpSpPr>
        <a:xfrm>
          <a:off x="0" y="0"/>
          <a:ext cx="0" cy="0"/>
          <a:chOff x="0" y="0"/>
          <a:chExt cx="0" cy="0"/>
        </a:xfrm>
      </p:grpSpPr>
      <p:sp>
        <p:nvSpPr>
          <p:cNvPr id="61" name="Google Shape;61;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pic>
        <p:nvPicPr>
          <p:cNvPr id="62" name="Google Shape;62;p12" descr="Official logo of the Special Interest Group on the Design of Communication"/>
          <p:cNvPicPr preferRelativeResize="0"/>
          <p:nvPr/>
        </p:nvPicPr>
        <p:blipFill>
          <a:blip r:embed="rId2">
            <a:alphaModFix/>
          </a:blip>
          <a:stretch>
            <a:fillRect/>
          </a:stretch>
        </p:blipFill>
        <p:spPr>
          <a:xfrm>
            <a:off x="6325550" y="3971550"/>
            <a:ext cx="2735427" cy="1093899"/>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6"/>
        <p:cNvGrpSpPr/>
        <p:nvPr/>
      </p:nvGrpSpPr>
      <p:grpSpPr>
        <a:xfrm>
          <a:off x="0" y="0"/>
          <a:ext cx="0" cy="0"/>
          <a:chOff x="0" y="0"/>
          <a:chExt cx="0" cy="0"/>
        </a:xfrm>
      </p:grpSpPr>
      <p:sp>
        <p:nvSpPr>
          <p:cNvPr id="17" name="Google Shape;17;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8" name="Google Shape;18;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pic>
        <p:nvPicPr>
          <p:cNvPr id="19" name="Google Shape;19;p3" descr="Official logo of the Special Interest Group on the Design of Communication"/>
          <p:cNvPicPr preferRelativeResize="0"/>
          <p:nvPr/>
        </p:nvPicPr>
        <p:blipFill>
          <a:blip r:embed="rId2">
            <a:alphaModFix/>
          </a:blip>
          <a:stretch>
            <a:fillRect/>
          </a:stretch>
        </p:blipFill>
        <p:spPr>
          <a:xfrm>
            <a:off x="6325550" y="3971550"/>
            <a:ext cx="2735427" cy="1093899"/>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0"/>
        <p:cNvGrpSpPr/>
        <p:nvPr/>
      </p:nvGrpSpPr>
      <p:grpSpPr>
        <a:xfrm>
          <a:off x="0" y="0"/>
          <a:ext cx="0" cy="0"/>
          <a:chOff x="0" y="0"/>
          <a:chExt cx="0" cy="0"/>
        </a:xfrm>
      </p:grpSpPr>
      <p:sp>
        <p:nvSpPr>
          <p:cNvPr id="21" name="Google Shape;21;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Clr>
                <a:schemeClr val="dk1"/>
              </a:buClr>
              <a:buSzPts val="1800"/>
              <a:buChar char="●"/>
              <a:defRPr>
                <a:solidFill>
                  <a:schemeClr val="dk1"/>
                </a:solidFill>
              </a:defRPr>
            </a:lvl1pPr>
            <a:lvl2pPr marL="914400" lvl="1" indent="-317500">
              <a:spcBef>
                <a:spcPts val="0"/>
              </a:spcBef>
              <a:spcAft>
                <a:spcPts val="0"/>
              </a:spcAft>
              <a:buClr>
                <a:schemeClr val="dk1"/>
              </a:buClr>
              <a:buSzPts val="1400"/>
              <a:buChar char="○"/>
              <a:defRPr>
                <a:solidFill>
                  <a:schemeClr val="dk1"/>
                </a:solidFill>
              </a:defRPr>
            </a:lvl2pPr>
            <a:lvl3pPr marL="1371600" lvl="2" indent="-317500">
              <a:spcBef>
                <a:spcPts val="0"/>
              </a:spcBef>
              <a:spcAft>
                <a:spcPts val="0"/>
              </a:spcAft>
              <a:buClr>
                <a:schemeClr val="dk1"/>
              </a:buClr>
              <a:buSzPts val="1400"/>
              <a:buChar char="■"/>
              <a:defRPr>
                <a:solidFill>
                  <a:schemeClr val="dk1"/>
                </a:solidFill>
              </a:defRPr>
            </a:lvl3pPr>
            <a:lvl4pPr marL="1828800" lvl="3" indent="-317500">
              <a:spcBef>
                <a:spcPts val="0"/>
              </a:spcBef>
              <a:spcAft>
                <a:spcPts val="0"/>
              </a:spcAft>
              <a:buClr>
                <a:schemeClr val="dk1"/>
              </a:buClr>
              <a:buSzPts val="1400"/>
              <a:buChar char="●"/>
              <a:defRPr>
                <a:solidFill>
                  <a:schemeClr val="dk1"/>
                </a:solidFill>
              </a:defRPr>
            </a:lvl4pPr>
            <a:lvl5pPr marL="2286000" lvl="4" indent="-317500">
              <a:spcBef>
                <a:spcPts val="0"/>
              </a:spcBef>
              <a:spcAft>
                <a:spcPts val="0"/>
              </a:spcAft>
              <a:buClr>
                <a:schemeClr val="dk1"/>
              </a:buClr>
              <a:buSzPts val="1400"/>
              <a:buChar char="○"/>
              <a:defRPr>
                <a:solidFill>
                  <a:schemeClr val="dk1"/>
                </a:solidFill>
              </a:defRPr>
            </a:lvl5pPr>
            <a:lvl6pPr marL="2743200" lvl="5" indent="-317500">
              <a:spcBef>
                <a:spcPts val="0"/>
              </a:spcBef>
              <a:spcAft>
                <a:spcPts val="0"/>
              </a:spcAft>
              <a:buClr>
                <a:schemeClr val="dk1"/>
              </a:buClr>
              <a:buSzPts val="1400"/>
              <a:buChar char="■"/>
              <a:defRPr>
                <a:solidFill>
                  <a:schemeClr val="dk1"/>
                </a:solidFill>
              </a:defRPr>
            </a:lvl6pPr>
            <a:lvl7pPr marL="3200400" lvl="6" indent="-317500">
              <a:spcBef>
                <a:spcPts val="0"/>
              </a:spcBef>
              <a:spcAft>
                <a:spcPts val="0"/>
              </a:spcAft>
              <a:buClr>
                <a:schemeClr val="dk1"/>
              </a:buClr>
              <a:buSzPts val="1400"/>
              <a:buChar char="●"/>
              <a:defRPr>
                <a:solidFill>
                  <a:schemeClr val="dk1"/>
                </a:solidFill>
              </a:defRPr>
            </a:lvl7pPr>
            <a:lvl8pPr marL="3657600" lvl="7" indent="-317500">
              <a:spcBef>
                <a:spcPts val="0"/>
              </a:spcBef>
              <a:spcAft>
                <a:spcPts val="0"/>
              </a:spcAft>
              <a:buClr>
                <a:schemeClr val="dk1"/>
              </a:buClr>
              <a:buSzPts val="1400"/>
              <a:buChar char="○"/>
              <a:defRPr>
                <a:solidFill>
                  <a:schemeClr val="dk1"/>
                </a:solidFill>
              </a:defRPr>
            </a:lvl8pPr>
            <a:lvl9pPr marL="4114800" lvl="8" indent="-317500">
              <a:spcBef>
                <a:spcPts val="0"/>
              </a:spcBef>
              <a:spcAft>
                <a:spcPts val="0"/>
              </a:spcAft>
              <a:buClr>
                <a:schemeClr val="dk1"/>
              </a:buClr>
              <a:buSzPts val="1400"/>
              <a:buChar char="■"/>
              <a:defRPr>
                <a:solidFill>
                  <a:schemeClr val="dk1"/>
                </a:solidFill>
              </a:defRPr>
            </a:lvl9pPr>
          </a:lstStyle>
          <a:p>
            <a:endParaRPr/>
          </a:p>
        </p:txBody>
      </p:sp>
      <p:sp>
        <p:nvSpPr>
          <p:cNvPr id="23" name="Google Shape;23;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pic>
        <p:nvPicPr>
          <p:cNvPr id="24" name="Google Shape;24;p4" descr="Official logo of the Special Interest Group on the Design of Communication"/>
          <p:cNvPicPr preferRelativeResize="0"/>
          <p:nvPr/>
        </p:nvPicPr>
        <p:blipFill>
          <a:blip r:embed="rId2">
            <a:alphaModFix/>
          </a:blip>
          <a:stretch>
            <a:fillRect/>
          </a:stretch>
        </p:blipFill>
        <p:spPr>
          <a:xfrm>
            <a:off x="6325550" y="3971550"/>
            <a:ext cx="2735427" cy="1093899"/>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5"/>
        <p:cNvGrpSpPr/>
        <p:nvPr/>
      </p:nvGrpSpPr>
      <p:grpSpPr>
        <a:xfrm>
          <a:off x="0" y="0"/>
          <a:ext cx="0" cy="0"/>
          <a:chOff x="0" y="0"/>
          <a:chExt cx="0" cy="0"/>
        </a:xfrm>
      </p:grpSpPr>
      <p:sp>
        <p:nvSpPr>
          <p:cNvPr id="26" name="Google Shape;26;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8" name="Google Shape;28;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9" name="Google Shape;29;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pic>
        <p:nvPicPr>
          <p:cNvPr id="30" name="Google Shape;30;p5" descr="Official logo of the Special Interest Group on the Design of Communication"/>
          <p:cNvPicPr preferRelativeResize="0"/>
          <p:nvPr/>
        </p:nvPicPr>
        <p:blipFill>
          <a:blip r:embed="rId2">
            <a:alphaModFix/>
          </a:blip>
          <a:stretch>
            <a:fillRect/>
          </a:stretch>
        </p:blipFill>
        <p:spPr>
          <a:xfrm>
            <a:off x="6325550" y="3971550"/>
            <a:ext cx="2735427" cy="1093899"/>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1"/>
        <p:cNvGrpSpPr/>
        <p:nvPr/>
      </p:nvGrpSpPr>
      <p:grpSpPr>
        <a:xfrm>
          <a:off x="0" y="0"/>
          <a:ext cx="0" cy="0"/>
          <a:chOff x="0" y="0"/>
          <a:chExt cx="0" cy="0"/>
        </a:xfrm>
      </p:grpSpPr>
      <p:sp>
        <p:nvSpPr>
          <p:cNvPr id="32" name="Google Shape;32;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33" name="Google Shape;33;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pic>
        <p:nvPicPr>
          <p:cNvPr id="34" name="Google Shape;34;p6" descr="Official logo of the Special Interest Group on the Design of Communication"/>
          <p:cNvPicPr preferRelativeResize="0"/>
          <p:nvPr/>
        </p:nvPicPr>
        <p:blipFill>
          <a:blip r:embed="rId2">
            <a:alphaModFix/>
          </a:blip>
          <a:stretch>
            <a:fillRect/>
          </a:stretch>
        </p:blipFill>
        <p:spPr>
          <a:xfrm>
            <a:off x="6325550" y="3971550"/>
            <a:ext cx="2735427" cy="1093899"/>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5"/>
        <p:cNvGrpSpPr/>
        <p:nvPr/>
      </p:nvGrpSpPr>
      <p:grpSpPr>
        <a:xfrm>
          <a:off x="0" y="0"/>
          <a:ext cx="0" cy="0"/>
          <a:chOff x="0" y="0"/>
          <a:chExt cx="0" cy="0"/>
        </a:xfrm>
      </p:grpSpPr>
      <p:sp>
        <p:nvSpPr>
          <p:cNvPr id="36" name="Google Shape;36;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7" name="Google Shape;37;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8" name="Google Shape;38;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pic>
        <p:nvPicPr>
          <p:cNvPr id="39" name="Google Shape;39;p7" descr="Official logo of the Special Interest Group on the Design of Communication"/>
          <p:cNvPicPr preferRelativeResize="0"/>
          <p:nvPr/>
        </p:nvPicPr>
        <p:blipFill>
          <a:blip r:embed="rId2">
            <a:alphaModFix/>
          </a:blip>
          <a:stretch>
            <a:fillRect/>
          </a:stretch>
        </p:blipFill>
        <p:spPr>
          <a:xfrm>
            <a:off x="6325550" y="3971550"/>
            <a:ext cx="2735427" cy="1093899"/>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40"/>
        <p:cNvGrpSpPr/>
        <p:nvPr/>
      </p:nvGrpSpPr>
      <p:grpSpPr>
        <a:xfrm>
          <a:off x="0" y="0"/>
          <a:ext cx="0" cy="0"/>
          <a:chOff x="0" y="0"/>
          <a:chExt cx="0" cy="0"/>
        </a:xfrm>
      </p:grpSpPr>
      <p:sp>
        <p:nvSpPr>
          <p:cNvPr id="41" name="Google Shape;41;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42" name="Google Shape;42;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pic>
        <p:nvPicPr>
          <p:cNvPr id="43" name="Google Shape;43;p8" descr="Official logo of the Special Interest Group on the Design of Communication"/>
          <p:cNvPicPr preferRelativeResize="0"/>
          <p:nvPr/>
        </p:nvPicPr>
        <p:blipFill>
          <a:blip r:embed="rId2">
            <a:alphaModFix/>
          </a:blip>
          <a:stretch>
            <a:fillRect/>
          </a:stretch>
        </p:blipFill>
        <p:spPr>
          <a:xfrm>
            <a:off x="6325550" y="3971550"/>
            <a:ext cx="2735427" cy="1093899"/>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4"/>
        <p:cNvGrpSpPr/>
        <p:nvPr/>
      </p:nvGrpSpPr>
      <p:grpSpPr>
        <a:xfrm>
          <a:off x="0" y="0"/>
          <a:ext cx="0" cy="0"/>
          <a:chOff x="0" y="0"/>
          <a:chExt cx="0" cy="0"/>
        </a:xfrm>
      </p:grpSpPr>
      <p:sp>
        <p:nvSpPr>
          <p:cNvPr id="45" name="Google Shape;45;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47" name="Google Shape;47;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48" name="Google Shape;48;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9" name="Google Shape;49;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pic>
        <p:nvPicPr>
          <p:cNvPr id="50" name="Google Shape;50;p9" descr="Official logo of the Special Interest Group on the Design of Communication"/>
          <p:cNvPicPr preferRelativeResize="0"/>
          <p:nvPr/>
        </p:nvPicPr>
        <p:blipFill>
          <a:blip r:embed="rId2">
            <a:alphaModFix/>
          </a:blip>
          <a:stretch>
            <a:fillRect/>
          </a:stretch>
        </p:blipFill>
        <p:spPr>
          <a:xfrm>
            <a:off x="6325550" y="3971550"/>
            <a:ext cx="2735427" cy="1093899"/>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1"/>
        <p:cNvGrpSpPr/>
        <p:nvPr/>
      </p:nvGrpSpPr>
      <p:grpSpPr>
        <a:xfrm>
          <a:off x="0" y="0"/>
          <a:ext cx="0" cy="0"/>
          <a:chOff x="0" y="0"/>
          <a:chExt cx="0" cy="0"/>
        </a:xfrm>
      </p:grpSpPr>
      <p:sp>
        <p:nvSpPr>
          <p:cNvPr id="52" name="Google Shape;5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53" name="Google Shape;5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pic>
        <p:nvPicPr>
          <p:cNvPr id="54" name="Google Shape;54;p10" descr="Official logo of the Special Interest Group on the Design of Communication"/>
          <p:cNvPicPr preferRelativeResize="0"/>
          <p:nvPr/>
        </p:nvPicPr>
        <p:blipFill>
          <a:blip r:embed="rId2">
            <a:alphaModFix/>
          </a:blip>
          <a:stretch>
            <a:fillRect/>
          </a:stretch>
        </p:blipFill>
        <p:spPr>
          <a:xfrm>
            <a:off x="6325550" y="3971550"/>
            <a:ext cx="2735427" cy="1093899"/>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1"/>
              </a:buClr>
              <a:buSzPts val="1800"/>
              <a:buChar char="●"/>
              <a:defRPr sz="1800">
                <a:solidFill>
                  <a:schemeClr val="dk1"/>
                </a:solidFill>
              </a:defRPr>
            </a:lvl1pPr>
            <a:lvl2pPr marL="914400" lvl="1" indent="-317500">
              <a:lnSpc>
                <a:spcPct val="115000"/>
              </a:lnSpc>
              <a:spcBef>
                <a:spcPts val="0"/>
              </a:spcBef>
              <a:spcAft>
                <a:spcPts val="0"/>
              </a:spcAft>
              <a:buClr>
                <a:schemeClr val="dk1"/>
              </a:buClr>
              <a:buSzPts val="1400"/>
              <a:buChar char="○"/>
              <a:defRPr>
                <a:solidFill>
                  <a:schemeClr val="dk1"/>
                </a:solidFill>
              </a:defRPr>
            </a:lvl2pPr>
            <a:lvl3pPr marL="1371600" lvl="2" indent="-317500">
              <a:lnSpc>
                <a:spcPct val="115000"/>
              </a:lnSpc>
              <a:spcBef>
                <a:spcPts val="0"/>
              </a:spcBef>
              <a:spcAft>
                <a:spcPts val="0"/>
              </a:spcAft>
              <a:buClr>
                <a:schemeClr val="dk1"/>
              </a:buClr>
              <a:buSzPts val="1400"/>
              <a:buChar char="■"/>
              <a:defRPr>
                <a:solidFill>
                  <a:schemeClr val="dk1"/>
                </a:solidFill>
              </a:defRPr>
            </a:lvl3pPr>
            <a:lvl4pPr marL="1828800" lvl="3" indent="-317500">
              <a:lnSpc>
                <a:spcPct val="115000"/>
              </a:lnSpc>
              <a:spcBef>
                <a:spcPts val="0"/>
              </a:spcBef>
              <a:spcAft>
                <a:spcPts val="0"/>
              </a:spcAft>
              <a:buClr>
                <a:schemeClr val="dk1"/>
              </a:buClr>
              <a:buSzPts val="1400"/>
              <a:buChar char="●"/>
              <a:defRPr>
                <a:solidFill>
                  <a:schemeClr val="dk1"/>
                </a:solidFill>
              </a:defRPr>
            </a:lvl4pPr>
            <a:lvl5pPr marL="2286000" lvl="4" indent="-317500">
              <a:lnSpc>
                <a:spcPct val="115000"/>
              </a:lnSpc>
              <a:spcBef>
                <a:spcPts val="0"/>
              </a:spcBef>
              <a:spcAft>
                <a:spcPts val="0"/>
              </a:spcAft>
              <a:buClr>
                <a:schemeClr val="dk1"/>
              </a:buClr>
              <a:buSzPts val="1400"/>
              <a:buChar char="○"/>
              <a:defRPr>
                <a:solidFill>
                  <a:schemeClr val="dk1"/>
                </a:solidFill>
              </a:defRPr>
            </a:lvl5pPr>
            <a:lvl6pPr marL="2743200" lvl="5" indent="-317500">
              <a:lnSpc>
                <a:spcPct val="115000"/>
              </a:lnSpc>
              <a:spcBef>
                <a:spcPts val="0"/>
              </a:spcBef>
              <a:spcAft>
                <a:spcPts val="0"/>
              </a:spcAft>
              <a:buClr>
                <a:schemeClr val="dk1"/>
              </a:buClr>
              <a:buSzPts val="1400"/>
              <a:buChar char="■"/>
              <a:defRPr>
                <a:solidFill>
                  <a:schemeClr val="dk1"/>
                </a:solidFill>
              </a:defRPr>
            </a:lvl6pPr>
            <a:lvl7pPr marL="3200400" lvl="6" indent="-317500">
              <a:lnSpc>
                <a:spcPct val="115000"/>
              </a:lnSpc>
              <a:spcBef>
                <a:spcPts val="0"/>
              </a:spcBef>
              <a:spcAft>
                <a:spcPts val="0"/>
              </a:spcAft>
              <a:buClr>
                <a:schemeClr val="dk1"/>
              </a:buClr>
              <a:buSzPts val="1400"/>
              <a:buChar char="●"/>
              <a:defRPr>
                <a:solidFill>
                  <a:schemeClr val="dk1"/>
                </a:solidFill>
              </a:defRPr>
            </a:lvl7pPr>
            <a:lvl8pPr marL="3657600" lvl="7" indent="-317500">
              <a:lnSpc>
                <a:spcPct val="115000"/>
              </a:lnSpc>
              <a:spcBef>
                <a:spcPts val="0"/>
              </a:spcBef>
              <a:spcAft>
                <a:spcPts val="0"/>
              </a:spcAft>
              <a:buClr>
                <a:schemeClr val="dk1"/>
              </a:buClr>
              <a:buSzPts val="1400"/>
              <a:buChar char="○"/>
              <a:defRPr>
                <a:solidFill>
                  <a:schemeClr val="dk1"/>
                </a:solidFill>
              </a:defRPr>
            </a:lvl8pPr>
            <a:lvl9pPr marL="4114800" lvl="8" indent="-317500">
              <a:lnSpc>
                <a:spcPct val="115000"/>
              </a:lnSpc>
              <a:spcBef>
                <a:spcPts val="0"/>
              </a:spcBef>
              <a:spcAft>
                <a:spcPts val="0"/>
              </a:spcAft>
              <a:buClr>
                <a:schemeClr val="dk1"/>
              </a:buClr>
              <a:buSzPts val="1400"/>
              <a:buChar char="■"/>
              <a:defRPr>
                <a:solidFill>
                  <a:schemeClr val="dk1"/>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pic>
        <p:nvPicPr>
          <p:cNvPr id="9" name="Google Shape;9;p1" descr="Official logo of the Special Interest Group on the Design of Communication"/>
          <p:cNvPicPr preferRelativeResize="0"/>
          <p:nvPr/>
        </p:nvPicPr>
        <p:blipFill>
          <a:blip r:embed="rId13">
            <a:alphaModFix/>
          </a:blip>
          <a:stretch>
            <a:fillRect/>
          </a:stretch>
        </p:blipFill>
        <p:spPr>
          <a:xfrm>
            <a:off x="6325550" y="3971550"/>
            <a:ext cx="2735427" cy="1093899"/>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3.xml"/><Relationship Id="rId5" Type="http://schemas.openxmlformats.org/officeDocument/2006/relationships/image" Target="../media/image3.png"/><Relationship Id="rId4" Type="http://schemas.openxmlformats.org/officeDocument/2006/relationships/hyperlink" Target="https://acm-sigdoc-structured.org/1-curriculum-resources.html"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3.xml"/><Relationship Id="rId4" Type="http://schemas.openxmlformats.org/officeDocument/2006/relationships/hyperlink" Target="https://acm-sigdoc-structured.org/4-content-development.html"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3.xml"/><Relationship Id="rId5" Type="http://schemas.openxmlformats.org/officeDocument/2006/relationships/image" Target="../media/image4.png"/><Relationship Id="rId4" Type="http://schemas.openxmlformats.org/officeDocument/2006/relationships/hyperlink" Target="https://docs.google.com/spreadsheets/d/1Ya-I05jfpTf1986EThbziVactMqbxrkc73ndT9tTCZc/edit?gid=0#gid=0"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3.xml"/><Relationship Id="rId5" Type="http://schemas.openxmlformats.org/officeDocument/2006/relationships/hyperlink" Target="mailto:emily.gresbrink@mnsu.edu" TargetMode="External"/><Relationship Id="rId4" Type="http://schemas.openxmlformats.org/officeDocument/2006/relationships/hyperlink" Target="https://acm-sigdoc-structured.org/5-style-guide.html"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3.xml"/><Relationship Id="rId4" Type="http://schemas.openxmlformats.org/officeDocument/2006/relationships/hyperlink" Target="mailto:randersen@ucdavis.edu"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7.xml"/><Relationship Id="rId1" Type="http://schemas.openxmlformats.org/officeDocument/2006/relationships/slideLayout" Target="../slideLayouts/slideLayout3.xml"/><Relationship Id="rId4" Type="http://schemas.openxmlformats.org/officeDocument/2006/relationships/hyperlink" Target="https://www.bls.gov/ooh/media-and-communication/technical-writers.htm#tab-1"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s://sigdoc.acm.org/structuredauthoring/" TargetMode="External"/><Relationship Id="rId2" Type="http://schemas.openxmlformats.org/officeDocument/2006/relationships/notesSlide" Target="../notesSlides/notesSlide18.xml"/><Relationship Id="rId1" Type="http://schemas.openxmlformats.org/officeDocument/2006/relationships/slideLayout" Target="../slideLayouts/slideLayout8.xml"/><Relationship Id="rId4" Type="http://schemas.openxmlformats.org/officeDocument/2006/relationships/hyperlink" Target="mailto:sjdoherty.acm@gmail.com"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3.xml"/><Relationship Id="rId6" Type="http://schemas.openxmlformats.org/officeDocument/2006/relationships/hyperlink" Target="https://docs.google.com/spreadsheets/d/1Ya-I05jfpTf1986EThbziVactMqbxrkc73ndT9tTCZc/edit?gid=0#gid=0" TargetMode="External"/><Relationship Id="rId5" Type="http://schemas.openxmlformats.org/officeDocument/2006/relationships/hyperlink" Target="https://github.com/acm-sigdoc-structured/" TargetMode="External"/><Relationship Id="rId4" Type="http://schemas.openxmlformats.org/officeDocument/2006/relationships/hyperlink" Target="https://acm-sigdoc-structured.or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pic>
        <p:nvPicPr>
          <p:cNvPr id="67" name="Google Shape;67;p13" descr="Official logo of the Special Interest Group on the Design of Communication"/>
          <p:cNvPicPr preferRelativeResize="0"/>
          <p:nvPr/>
        </p:nvPicPr>
        <p:blipFill>
          <a:blip r:embed="rId3">
            <a:alphaModFix/>
          </a:blip>
          <a:stretch>
            <a:fillRect/>
          </a:stretch>
        </p:blipFill>
        <p:spPr>
          <a:xfrm>
            <a:off x="5399750" y="3646175"/>
            <a:ext cx="3744251" cy="1497324"/>
          </a:xfrm>
          <a:prstGeom prst="rect">
            <a:avLst/>
          </a:prstGeom>
          <a:noFill/>
          <a:ln>
            <a:noFill/>
          </a:ln>
        </p:spPr>
      </p:pic>
      <p:sp>
        <p:nvSpPr>
          <p:cNvPr id="68" name="Google Shape;68;p13"/>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fontScale="90000"/>
          </a:bodyPr>
          <a:lstStyle/>
          <a:p>
            <a:pPr marL="0" lvl="0" indent="0" algn="ctr" rtl="0">
              <a:spcBef>
                <a:spcPts val="0"/>
              </a:spcBef>
              <a:spcAft>
                <a:spcPts val="0"/>
              </a:spcAft>
              <a:buNone/>
            </a:pPr>
            <a:r>
              <a:rPr lang="en" dirty="0"/>
              <a:t>ACM SIGDOC Committee on Structured Authoring and Content Management</a:t>
            </a:r>
            <a:endParaRPr dirty="0"/>
          </a:p>
        </p:txBody>
      </p:sp>
      <p:sp>
        <p:nvSpPr>
          <p:cNvPr id="2" name="Slide Number Placeholder 1">
            <a:extLst>
              <a:ext uri="{FF2B5EF4-FFF2-40B4-BE49-F238E27FC236}">
                <a16:creationId xmlns:a16="http://schemas.microsoft.com/office/drawing/2014/main" id="{BABB8F6A-499D-B426-B43A-D6C6C5E6C588}"/>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a:t>
            </a:fld>
            <a:endParaRPr lang="en"/>
          </a:p>
        </p:txBody>
      </p:sp>
      <p:sp>
        <p:nvSpPr>
          <p:cNvPr id="3" name="TextBox 2">
            <a:extLst>
              <a:ext uri="{FF2B5EF4-FFF2-40B4-BE49-F238E27FC236}">
                <a16:creationId xmlns:a16="http://schemas.microsoft.com/office/drawing/2014/main" id="{953239F1-5B36-B9B4-2088-7A79308D022C}"/>
              </a:ext>
            </a:extLst>
          </p:cNvPr>
          <p:cNvSpPr txBox="1"/>
          <p:nvPr/>
        </p:nvSpPr>
        <p:spPr>
          <a:xfrm>
            <a:off x="311708" y="3470787"/>
            <a:ext cx="3765774" cy="523220"/>
          </a:xfrm>
          <a:prstGeom prst="rect">
            <a:avLst/>
          </a:prstGeom>
          <a:noFill/>
        </p:spPr>
        <p:txBody>
          <a:bodyPr wrap="none" rtlCol="0">
            <a:spAutoFit/>
          </a:bodyPr>
          <a:lstStyle/>
          <a:p>
            <a:r>
              <a:rPr lang="en-US" dirty="0"/>
              <a:t>Stan Doherty, Ph.D.</a:t>
            </a:r>
            <a:br>
              <a:rPr lang="en-US" dirty="0"/>
            </a:br>
            <a:r>
              <a:rPr lang="en-US" dirty="0"/>
              <a:t>Senior Documentation Manager, Google LLC</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4">
          <a:extLst>
            <a:ext uri="{FF2B5EF4-FFF2-40B4-BE49-F238E27FC236}">
              <a16:creationId xmlns:a16="http://schemas.microsoft.com/office/drawing/2014/main" id="{73275087-3B58-DB0A-E204-1ACE364D1ABD}"/>
            </a:ext>
          </a:extLst>
        </p:cNvPr>
        <p:cNvGrpSpPr/>
        <p:nvPr/>
      </p:nvGrpSpPr>
      <p:grpSpPr>
        <a:xfrm>
          <a:off x="0" y="0"/>
          <a:ext cx="0" cy="0"/>
          <a:chOff x="0" y="0"/>
          <a:chExt cx="0" cy="0"/>
        </a:xfrm>
      </p:grpSpPr>
      <p:sp>
        <p:nvSpPr>
          <p:cNvPr id="85" name="Google Shape;85;p15">
            <a:extLst>
              <a:ext uri="{FF2B5EF4-FFF2-40B4-BE49-F238E27FC236}">
                <a16:creationId xmlns:a16="http://schemas.microsoft.com/office/drawing/2014/main" id="{6A2A2F84-5E5E-049E-6BB6-D3078D79E78D}"/>
              </a:ext>
            </a:extLst>
          </p:cNvPr>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dirty="0"/>
              <a:t>Activity-1: Curriculum resource development</a:t>
            </a:r>
            <a:endParaRPr dirty="0"/>
          </a:p>
        </p:txBody>
      </p:sp>
      <p:pic>
        <p:nvPicPr>
          <p:cNvPr id="86" name="Google Shape;86;p15" descr="Official logo of the Special Interest Group on the Design of Communication">
            <a:extLst>
              <a:ext uri="{FF2B5EF4-FFF2-40B4-BE49-F238E27FC236}">
                <a16:creationId xmlns:a16="http://schemas.microsoft.com/office/drawing/2014/main" id="{3A6A2603-D5F3-B5FF-B0F0-F438751ADAFD}"/>
              </a:ext>
            </a:extLst>
          </p:cNvPr>
          <p:cNvPicPr preferRelativeResize="0"/>
          <p:nvPr/>
        </p:nvPicPr>
        <p:blipFill>
          <a:blip r:embed="rId3">
            <a:alphaModFix/>
          </a:blip>
          <a:stretch>
            <a:fillRect/>
          </a:stretch>
        </p:blipFill>
        <p:spPr>
          <a:xfrm>
            <a:off x="6325550" y="3971550"/>
            <a:ext cx="2735427" cy="1093899"/>
          </a:xfrm>
          <a:prstGeom prst="rect">
            <a:avLst/>
          </a:prstGeom>
          <a:noFill/>
          <a:ln>
            <a:noFill/>
          </a:ln>
        </p:spPr>
      </p:pic>
      <p:cxnSp>
        <p:nvCxnSpPr>
          <p:cNvPr id="88" name="Google Shape;88;p15">
            <a:extLst>
              <a:ext uri="{FF2B5EF4-FFF2-40B4-BE49-F238E27FC236}">
                <a16:creationId xmlns:a16="http://schemas.microsoft.com/office/drawing/2014/main" id="{7CA636A1-8428-A229-40E4-27CA5452D3D0}"/>
              </a:ext>
            </a:extLst>
          </p:cNvPr>
          <p:cNvCxnSpPr/>
          <p:nvPr/>
        </p:nvCxnSpPr>
        <p:spPr>
          <a:xfrm>
            <a:off x="329550" y="988675"/>
            <a:ext cx="8356800" cy="0"/>
          </a:xfrm>
          <a:prstGeom prst="straightConnector1">
            <a:avLst/>
          </a:prstGeom>
          <a:noFill/>
          <a:ln w="9525" cap="flat" cmpd="sng">
            <a:solidFill>
              <a:schemeClr val="dk2"/>
            </a:solidFill>
            <a:prstDash val="solid"/>
            <a:round/>
            <a:headEnd type="none" w="med" len="med"/>
            <a:tailEnd type="none" w="med" len="med"/>
          </a:ln>
        </p:spPr>
      </p:cxnSp>
      <p:sp>
        <p:nvSpPr>
          <p:cNvPr id="2" name="Slide Number Placeholder 1">
            <a:extLst>
              <a:ext uri="{FF2B5EF4-FFF2-40B4-BE49-F238E27FC236}">
                <a16:creationId xmlns:a16="http://schemas.microsoft.com/office/drawing/2014/main" id="{ECFF792B-40AA-9428-178C-A2677C51FA2B}"/>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10</a:t>
            </a:fld>
            <a:endParaRPr lang="en"/>
          </a:p>
        </p:txBody>
      </p:sp>
      <p:sp>
        <p:nvSpPr>
          <p:cNvPr id="5" name="Google Shape;87;p15">
            <a:extLst>
              <a:ext uri="{FF2B5EF4-FFF2-40B4-BE49-F238E27FC236}">
                <a16:creationId xmlns:a16="http://schemas.microsoft.com/office/drawing/2014/main" id="{E15F408A-14B8-78ED-741F-B058BAFB6467}"/>
              </a:ext>
            </a:extLst>
          </p:cNvPr>
          <p:cNvSpPr txBox="1">
            <a:spLocks noGrp="1"/>
          </p:cNvSpPr>
          <p:nvPr>
            <p:ph type="body" idx="1"/>
          </p:nvPr>
        </p:nvSpPr>
        <p:spPr>
          <a:xfrm>
            <a:off x="348850" y="1007893"/>
            <a:ext cx="2109215" cy="3843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900" dirty="0"/>
              <a:t>Go</a:t>
            </a:r>
            <a:r>
              <a:rPr lang="en" dirty="0"/>
              <a:t>al:</a:t>
            </a:r>
          </a:p>
          <a:p>
            <a:pPr marL="0" lvl="0" indent="0" algn="l" rtl="0">
              <a:spcBef>
                <a:spcPts val="0"/>
              </a:spcBef>
              <a:spcAft>
                <a:spcPts val="0"/>
              </a:spcAft>
              <a:buNone/>
            </a:pPr>
            <a:endParaRPr lang="en" dirty="0"/>
          </a:p>
          <a:p>
            <a:pPr marL="0" lvl="0" indent="0" algn="l" rtl="0">
              <a:spcBef>
                <a:spcPts val="0"/>
              </a:spcBef>
              <a:spcAft>
                <a:spcPts val="0"/>
              </a:spcAft>
              <a:buNone/>
            </a:pPr>
            <a:endParaRPr lang="en" dirty="0"/>
          </a:p>
          <a:p>
            <a:pPr marL="0" lvl="0" indent="0" algn="l" rtl="0">
              <a:spcBef>
                <a:spcPts val="0"/>
              </a:spcBef>
              <a:spcAft>
                <a:spcPts val="0"/>
              </a:spcAft>
              <a:buNone/>
            </a:pPr>
            <a:endParaRPr lang="en" dirty="0"/>
          </a:p>
          <a:p>
            <a:pPr marL="0" lvl="0" indent="0" algn="l" rtl="0">
              <a:spcBef>
                <a:spcPts val="0"/>
              </a:spcBef>
              <a:spcAft>
                <a:spcPts val="0"/>
              </a:spcAft>
              <a:buNone/>
            </a:pPr>
            <a:r>
              <a:rPr lang="en" dirty="0"/>
              <a:t>Resources:</a:t>
            </a:r>
          </a:p>
          <a:p>
            <a:pPr marL="0" lvl="0" indent="0" algn="l" rtl="0">
              <a:spcBef>
                <a:spcPts val="0"/>
              </a:spcBef>
              <a:spcAft>
                <a:spcPts val="0"/>
              </a:spcAft>
              <a:buNone/>
            </a:pPr>
            <a:endParaRPr lang="en" dirty="0"/>
          </a:p>
          <a:p>
            <a:pPr marL="0" lvl="0" indent="0" algn="l" rtl="0">
              <a:spcBef>
                <a:spcPts val="0"/>
              </a:spcBef>
              <a:spcAft>
                <a:spcPts val="0"/>
              </a:spcAft>
              <a:buNone/>
            </a:pPr>
            <a:endParaRPr lang="en" dirty="0"/>
          </a:p>
          <a:p>
            <a:pPr marL="0" lvl="0" indent="0" algn="l" rtl="0">
              <a:spcBef>
                <a:spcPts val="0"/>
              </a:spcBef>
              <a:spcAft>
                <a:spcPts val="0"/>
              </a:spcAft>
              <a:buNone/>
            </a:pPr>
            <a:endParaRPr lang="en" dirty="0"/>
          </a:p>
          <a:p>
            <a:pPr marL="0" lvl="0" indent="0" algn="l" rtl="0">
              <a:spcBef>
                <a:spcPts val="0"/>
              </a:spcBef>
              <a:spcAft>
                <a:spcPts val="0"/>
              </a:spcAft>
              <a:buNone/>
            </a:pPr>
            <a:endParaRPr lang="en" dirty="0"/>
          </a:p>
          <a:p>
            <a:pPr marL="0" lvl="0" indent="0" algn="l" rtl="0">
              <a:spcBef>
                <a:spcPts val="0"/>
              </a:spcBef>
              <a:spcAft>
                <a:spcPts val="0"/>
              </a:spcAft>
              <a:buNone/>
            </a:pPr>
            <a:endParaRPr lang="en" dirty="0"/>
          </a:p>
          <a:p>
            <a:pPr marL="0" lvl="0" indent="0" algn="l" rtl="0">
              <a:spcBef>
                <a:spcPts val="0"/>
              </a:spcBef>
              <a:spcAft>
                <a:spcPts val="0"/>
              </a:spcAft>
              <a:buNone/>
            </a:pPr>
            <a:endParaRPr lang="en" dirty="0"/>
          </a:p>
          <a:p>
            <a:pPr marL="0" lvl="0" indent="0" algn="l" rtl="0">
              <a:spcBef>
                <a:spcPts val="0"/>
              </a:spcBef>
              <a:spcAft>
                <a:spcPts val="0"/>
              </a:spcAft>
              <a:buNone/>
            </a:pPr>
            <a:r>
              <a:rPr lang="en" dirty="0"/>
              <a:t>Cont</a:t>
            </a:r>
            <a:r>
              <a:rPr lang="en" sz="1900" dirty="0"/>
              <a:t>act:</a:t>
            </a:r>
            <a:r>
              <a:rPr lang="en" dirty="0"/>
              <a:t> </a:t>
            </a:r>
            <a:endParaRPr dirty="0"/>
          </a:p>
        </p:txBody>
      </p:sp>
      <p:sp>
        <p:nvSpPr>
          <p:cNvPr id="6" name="Google Shape;87;p15">
            <a:extLst>
              <a:ext uri="{FF2B5EF4-FFF2-40B4-BE49-F238E27FC236}">
                <a16:creationId xmlns:a16="http://schemas.microsoft.com/office/drawing/2014/main" id="{ED8B8C00-3B38-A0B1-AA3F-DC84989C4F69}"/>
              </a:ext>
            </a:extLst>
          </p:cNvPr>
          <p:cNvSpPr txBox="1">
            <a:spLocks/>
          </p:cNvSpPr>
          <p:nvPr/>
        </p:nvSpPr>
        <p:spPr>
          <a:xfrm>
            <a:off x="1632155" y="1017278"/>
            <a:ext cx="7306119" cy="38433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15000"/>
              </a:lnSpc>
              <a:spcBef>
                <a:spcPts val="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1pPr>
            <a:lvl2pPr marL="914400" marR="0" lvl="1"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2pPr>
            <a:lvl3pPr marL="1371600" marR="0" lvl="2"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3pPr>
            <a:lvl4pPr marL="1828800" marR="0" lvl="3"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L="2286000" marR="0" lvl="4"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L="2743200" marR="0" lvl="5"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L="3200400" marR="0" lvl="6"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L="3657600" marR="0" lvl="7"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L="4114800" marR="0" lvl="8"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pPr marL="0" indent="0">
              <a:buFont typeface="Arial"/>
              <a:buNone/>
            </a:pPr>
            <a:r>
              <a:rPr lang="en-US" dirty="0"/>
              <a:t>Develop a library of professionally developed curriculum resources that are: 1) free, 2) customizable (Creative Commons), </a:t>
            </a:r>
            <a:br>
              <a:rPr lang="en-US" dirty="0"/>
            </a:br>
            <a:r>
              <a:rPr lang="en-US" dirty="0"/>
              <a:t>3) professionally developed, and 4) accompanied by source code.</a:t>
            </a:r>
            <a:br>
              <a:rPr lang="en-US" dirty="0"/>
            </a:br>
            <a:br>
              <a:rPr lang="en-US" dirty="0"/>
            </a:br>
            <a:r>
              <a:rPr lang="en-US" dirty="0">
                <a:hlinkClick r:id="rId4"/>
              </a:rPr>
              <a:t>https://acm-sigdoc-structured.org/1-curriculum-resources.html</a:t>
            </a:r>
            <a:br>
              <a:rPr lang="en-US" dirty="0"/>
            </a:br>
            <a:br>
              <a:rPr lang="en-US" dirty="0"/>
            </a:br>
            <a:br>
              <a:rPr lang="en-US" dirty="0"/>
            </a:br>
            <a:br>
              <a:rPr lang="en-US" dirty="0"/>
            </a:br>
            <a:br>
              <a:rPr lang="en-US" dirty="0"/>
            </a:br>
            <a:br>
              <a:rPr lang="en-US" dirty="0"/>
            </a:br>
            <a:br>
              <a:rPr lang="en-US" dirty="0"/>
            </a:br>
            <a:r>
              <a:rPr lang="en-US" dirty="0"/>
              <a:t>Stan Doherty (</a:t>
            </a:r>
            <a:r>
              <a:rPr lang="en-US" sz="1600" dirty="0">
                <a:latin typeface="Courier New" panose="02070309020205020404" pitchFamily="49" charset="0"/>
                <a:cs typeface="Courier New" panose="02070309020205020404" pitchFamily="49" charset="0"/>
              </a:rPr>
              <a:t>sjdoherty.acm@gmail.com</a:t>
            </a:r>
            <a:r>
              <a:rPr lang="en-US" dirty="0"/>
              <a:t>)</a:t>
            </a:r>
          </a:p>
        </p:txBody>
      </p:sp>
      <p:pic>
        <p:nvPicPr>
          <p:cNvPr id="9" name="Picture 8">
            <a:extLst>
              <a:ext uri="{FF2B5EF4-FFF2-40B4-BE49-F238E27FC236}">
                <a16:creationId xmlns:a16="http://schemas.microsoft.com/office/drawing/2014/main" id="{FB930D56-63C5-1F2B-5E4C-0A74E20AA373}"/>
              </a:ext>
            </a:extLst>
          </p:cNvPr>
          <p:cNvPicPr>
            <a:picLocks noChangeAspect="1"/>
          </p:cNvPicPr>
          <p:nvPr/>
        </p:nvPicPr>
        <p:blipFill>
          <a:blip r:embed="rId5"/>
          <a:stretch>
            <a:fillRect/>
          </a:stretch>
        </p:blipFill>
        <p:spPr>
          <a:xfrm>
            <a:off x="1713470" y="2721062"/>
            <a:ext cx="6309654" cy="1796227"/>
          </a:xfrm>
          <a:prstGeom prst="rect">
            <a:avLst/>
          </a:prstGeom>
        </p:spPr>
      </p:pic>
    </p:spTree>
    <p:extLst>
      <p:ext uri="{BB962C8B-B14F-4D97-AF65-F5344CB8AC3E}">
        <p14:creationId xmlns:p14="http://schemas.microsoft.com/office/powerpoint/2010/main" val="28449421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84">
          <a:extLst>
            <a:ext uri="{FF2B5EF4-FFF2-40B4-BE49-F238E27FC236}">
              <a16:creationId xmlns:a16="http://schemas.microsoft.com/office/drawing/2014/main" id="{59DCA76D-E1D1-E0EE-BF4C-284485D792E6}"/>
            </a:ext>
          </a:extLst>
        </p:cNvPr>
        <p:cNvGrpSpPr/>
        <p:nvPr/>
      </p:nvGrpSpPr>
      <p:grpSpPr>
        <a:xfrm>
          <a:off x="0" y="0"/>
          <a:ext cx="0" cy="0"/>
          <a:chOff x="0" y="0"/>
          <a:chExt cx="0" cy="0"/>
        </a:xfrm>
      </p:grpSpPr>
      <p:sp>
        <p:nvSpPr>
          <p:cNvPr id="85" name="Google Shape;85;p15">
            <a:extLst>
              <a:ext uri="{FF2B5EF4-FFF2-40B4-BE49-F238E27FC236}">
                <a16:creationId xmlns:a16="http://schemas.microsoft.com/office/drawing/2014/main" id="{63099B30-DB32-902F-2811-495BECC54CD2}"/>
              </a:ext>
            </a:extLst>
          </p:cNvPr>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dirty="0"/>
              <a:t>Activity-1: Curriculum resource development</a:t>
            </a:r>
            <a:endParaRPr dirty="0"/>
          </a:p>
        </p:txBody>
      </p:sp>
      <p:pic>
        <p:nvPicPr>
          <p:cNvPr id="86" name="Google Shape;86;p15" descr="Official logo of the Special Interest Group on the Design of Communication">
            <a:extLst>
              <a:ext uri="{FF2B5EF4-FFF2-40B4-BE49-F238E27FC236}">
                <a16:creationId xmlns:a16="http://schemas.microsoft.com/office/drawing/2014/main" id="{50AFB883-7B62-149E-7E1E-7A9F621CACA2}"/>
              </a:ext>
            </a:extLst>
          </p:cNvPr>
          <p:cNvPicPr preferRelativeResize="0"/>
          <p:nvPr/>
        </p:nvPicPr>
        <p:blipFill>
          <a:blip r:embed="rId3">
            <a:alphaModFix/>
          </a:blip>
          <a:stretch>
            <a:fillRect/>
          </a:stretch>
        </p:blipFill>
        <p:spPr>
          <a:xfrm>
            <a:off x="6325550" y="3971550"/>
            <a:ext cx="2735427" cy="1093899"/>
          </a:xfrm>
          <a:prstGeom prst="rect">
            <a:avLst/>
          </a:prstGeom>
          <a:noFill/>
          <a:ln>
            <a:noFill/>
          </a:ln>
        </p:spPr>
      </p:pic>
      <p:cxnSp>
        <p:nvCxnSpPr>
          <p:cNvPr id="88" name="Google Shape;88;p15">
            <a:extLst>
              <a:ext uri="{FF2B5EF4-FFF2-40B4-BE49-F238E27FC236}">
                <a16:creationId xmlns:a16="http://schemas.microsoft.com/office/drawing/2014/main" id="{D7AD75EA-C588-EBDE-8063-643E8833CD0B}"/>
              </a:ext>
            </a:extLst>
          </p:cNvPr>
          <p:cNvCxnSpPr/>
          <p:nvPr/>
        </p:nvCxnSpPr>
        <p:spPr>
          <a:xfrm>
            <a:off x="329550" y="988675"/>
            <a:ext cx="8356800" cy="0"/>
          </a:xfrm>
          <a:prstGeom prst="straightConnector1">
            <a:avLst/>
          </a:prstGeom>
          <a:noFill/>
          <a:ln w="9525" cap="flat" cmpd="sng">
            <a:solidFill>
              <a:schemeClr val="dk2"/>
            </a:solidFill>
            <a:prstDash val="solid"/>
            <a:round/>
            <a:headEnd type="none" w="med" len="med"/>
            <a:tailEnd type="none" w="med" len="med"/>
          </a:ln>
        </p:spPr>
      </p:cxnSp>
      <p:sp>
        <p:nvSpPr>
          <p:cNvPr id="2" name="Slide Number Placeholder 1">
            <a:extLst>
              <a:ext uri="{FF2B5EF4-FFF2-40B4-BE49-F238E27FC236}">
                <a16:creationId xmlns:a16="http://schemas.microsoft.com/office/drawing/2014/main" id="{7D1FEA09-DFA0-7662-B3B0-103A119F4B0C}"/>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11</a:t>
            </a:fld>
            <a:endParaRPr lang="en"/>
          </a:p>
        </p:txBody>
      </p:sp>
      <p:sp>
        <p:nvSpPr>
          <p:cNvPr id="5" name="Google Shape;87;p15">
            <a:extLst>
              <a:ext uri="{FF2B5EF4-FFF2-40B4-BE49-F238E27FC236}">
                <a16:creationId xmlns:a16="http://schemas.microsoft.com/office/drawing/2014/main" id="{738169E1-500E-EC10-884D-71F585AE2D91}"/>
              </a:ext>
            </a:extLst>
          </p:cNvPr>
          <p:cNvSpPr txBox="1">
            <a:spLocks noGrp="1"/>
          </p:cNvSpPr>
          <p:nvPr>
            <p:ph type="body" idx="1"/>
          </p:nvPr>
        </p:nvSpPr>
        <p:spPr>
          <a:xfrm>
            <a:off x="348850" y="1017725"/>
            <a:ext cx="2109215" cy="3843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Goal:</a:t>
            </a:r>
          </a:p>
          <a:p>
            <a:pPr marL="0" lvl="0" indent="0" algn="l" rtl="0">
              <a:spcBef>
                <a:spcPts val="0"/>
              </a:spcBef>
              <a:spcAft>
                <a:spcPts val="0"/>
              </a:spcAft>
              <a:buNone/>
            </a:pPr>
            <a:endParaRPr lang="en" dirty="0"/>
          </a:p>
          <a:p>
            <a:pPr marL="0" lvl="0" indent="0" algn="l" rtl="0">
              <a:spcBef>
                <a:spcPts val="0"/>
              </a:spcBef>
              <a:spcAft>
                <a:spcPts val="0"/>
              </a:spcAft>
              <a:buNone/>
            </a:pPr>
            <a:endParaRPr lang="en" dirty="0"/>
          </a:p>
          <a:p>
            <a:pPr marL="0" lvl="0" indent="0" algn="l" rtl="0">
              <a:spcBef>
                <a:spcPts val="0"/>
              </a:spcBef>
              <a:spcAft>
                <a:spcPts val="0"/>
              </a:spcAft>
              <a:buNone/>
            </a:pPr>
            <a:endParaRPr lang="en" dirty="0"/>
          </a:p>
          <a:p>
            <a:pPr marL="0" lvl="0" indent="0" algn="l" rtl="0">
              <a:spcBef>
                <a:spcPts val="0"/>
              </a:spcBef>
              <a:spcAft>
                <a:spcPts val="0"/>
              </a:spcAft>
              <a:buNone/>
            </a:pPr>
            <a:endParaRPr lang="en" dirty="0"/>
          </a:p>
          <a:p>
            <a:pPr marL="0" lvl="0" indent="0" algn="l" rtl="0">
              <a:spcBef>
                <a:spcPts val="0"/>
              </a:spcBef>
              <a:spcAft>
                <a:spcPts val="0"/>
              </a:spcAft>
              <a:buNone/>
            </a:pPr>
            <a:endParaRPr lang="en" dirty="0"/>
          </a:p>
          <a:p>
            <a:pPr marL="0" lvl="0" indent="0" algn="l" rtl="0">
              <a:spcBef>
                <a:spcPts val="0"/>
              </a:spcBef>
              <a:spcAft>
                <a:spcPts val="0"/>
              </a:spcAft>
              <a:buNone/>
            </a:pPr>
            <a:endParaRPr lang="en" dirty="0"/>
          </a:p>
          <a:p>
            <a:pPr marL="0" lvl="0" indent="0" algn="l" rtl="0">
              <a:spcBef>
                <a:spcPts val="0"/>
              </a:spcBef>
              <a:spcAft>
                <a:spcPts val="0"/>
              </a:spcAft>
              <a:buNone/>
            </a:pPr>
            <a:endParaRPr lang="en" dirty="0"/>
          </a:p>
          <a:p>
            <a:pPr marL="0" lvl="0" indent="0" algn="l" rtl="0">
              <a:spcBef>
                <a:spcPts val="0"/>
              </a:spcBef>
              <a:spcAft>
                <a:spcPts val="0"/>
              </a:spcAft>
              <a:buNone/>
            </a:pPr>
            <a:endParaRPr lang="en" dirty="0"/>
          </a:p>
          <a:p>
            <a:pPr marL="0" lvl="0" indent="0" algn="l" rtl="0">
              <a:spcBef>
                <a:spcPts val="0"/>
              </a:spcBef>
              <a:spcAft>
                <a:spcPts val="0"/>
              </a:spcAft>
              <a:buNone/>
            </a:pPr>
            <a:r>
              <a:rPr lang="en" dirty="0"/>
              <a:t>Resources:</a:t>
            </a:r>
          </a:p>
          <a:p>
            <a:pPr marL="0" lvl="0" indent="0" algn="l" rtl="0">
              <a:spcBef>
                <a:spcPts val="0"/>
              </a:spcBef>
              <a:spcAft>
                <a:spcPts val="0"/>
              </a:spcAft>
              <a:buNone/>
            </a:pPr>
            <a:endParaRPr lang="en" dirty="0"/>
          </a:p>
          <a:p>
            <a:pPr marL="0" lvl="0" indent="0" algn="l" rtl="0">
              <a:spcBef>
                <a:spcPts val="0"/>
              </a:spcBef>
              <a:spcAft>
                <a:spcPts val="0"/>
              </a:spcAft>
              <a:buNone/>
            </a:pPr>
            <a:r>
              <a:rPr lang="en" dirty="0"/>
              <a:t>Contact: </a:t>
            </a:r>
            <a:endParaRPr dirty="0"/>
          </a:p>
        </p:txBody>
      </p:sp>
      <p:sp>
        <p:nvSpPr>
          <p:cNvPr id="6" name="Google Shape;87;p15">
            <a:extLst>
              <a:ext uri="{FF2B5EF4-FFF2-40B4-BE49-F238E27FC236}">
                <a16:creationId xmlns:a16="http://schemas.microsoft.com/office/drawing/2014/main" id="{EF31D0B6-D49F-3464-59EC-93E671E0EAAE}"/>
              </a:ext>
            </a:extLst>
          </p:cNvPr>
          <p:cNvSpPr txBox="1">
            <a:spLocks/>
          </p:cNvSpPr>
          <p:nvPr/>
        </p:nvSpPr>
        <p:spPr>
          <a:xfrm>
            <a:off x="1691151" y="997614"/>
            <a:ext cx="7103999" cy="38433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15000"/>
              </a:lnSpc>
              <a:spcBef>
                <a:spcPts val="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1pPr>
            <a:lvl2pPr marL="914400" marR="0" lvl="1"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2pPr>
            <a:lvl3pPr marL="1371600" marR="0" lvl="2"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3pPr>
            <a:lvl4pPr marL="1828800" marR="0" lvl="3"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L="2286000" marR="0" lvl="4"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L="2743200" marR="0" lvl="5"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L="3200400" marR="0" lvl="6"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L="3657600" marR="0" lvl="7"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L="4114800" marR="0" lvl="8"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pPr marL="0" indent="0">
              <a:buFont typeface="Arial"/>
              <a:buNone/>
            </a:pPr>
            <a:r>
              <a:rPr lang="en-US" dirty="0"/>
              <a:t>Recruit industry professionals to write articles on topics relevant to learning about structured authoring and content management.</a:t>
            </a:r>
          </a:p>
          <a:p>
            <a:pPr marL="0" indent="0">
              <a:buFont typeface="Arial"/>
              <a:buNone/>
            </a:pPr>
            <a:endParaRPr lang="en-US" sz="1000" dirty="0"/>
          </a:p>
          <a:p>
            <a:pPr marL="171450" indent="-171450">
              <a:buFont typeface="Arial" panose="020B0604020202020204" pitchFamily="34" charset="0"/>
              <a:buChar char="•"/>
            </a:pPr>
            <a:r>
              <a:rPr lang="en-US" sz="1000" dirty="0"/>
              <a:t>What is copyediting?</a:t>
            </a:r>
          </a:p>
          <a:p>
            <a:pPr marL="171450" indent="-171450">
              <a:buFont typeface="Arial" panose="020B0604020202020204" pitchFamily="34" charset="0"/>
              <a:buChar char="•"/>
            </a:pPr>
            <a:r>
              <a:rPr lang="en-US" sz="1000" dirty="0"/>
              <a:t>How do I learn about becoming a copyeditor?</a:t>
            </a:r>
          </a:p>
          <a:p>
            <a:pPr marL="171450" indent="-171450">
              <a:buFont typeface="Arial" panose="020B0604020202020204" pitchFamily="34" charset="0"/>
              <a:buChar char="•"/>
            </a:pPr>
            <a:r>
              <a:rPr lang="en-US" sz="1000" dirty="0"/>
              <a:t>What is a component content management system (CCMS)?</a:t>
            </a:r>
          </a:p>
          <a:p>
            <a:pPr marL="171450" indent="-171450">
              <a:buFont typeface="Arial" panose="020B0604020202020204" pitchFamily="34" charset="0"/>
              <a:buChar char="•"/>
            </a:pPr>
            <a:r>
              <a:rPr lang="en-US" sz="1000" dirty="0"/>
              <a:t>How does a CCMS differ from a CMS (content management system)?</a:t>
            </a:r>
          </a:p>
          <a:p>
            <a:pPr marL="171450" indent="-171450">
              <a:buFont typeface="Arial" panose="020B0604020202020204" pitchFamily="34" charset="0"/>
              <a:buChar char="•"/>
            </a:pPr>
            <a:r>
              <a:rPr lang="en-US" sz="1000" dirty="0"/>
              <a:t>What does a technical editor do?</a:t>
            </a:r>
          </a:p>
          <a:p>
            <a:pPr marL="171450" indent="-171450">
              <a:buFont typeface="Arial" panose="020B0604020202020204" pitchFamily="34" charset="0"/>
              <a:buChar char="•"/>
            </a:pPr>
            <a:r>
              <a:rPr lang="en-US" sz="1000" dirty="0"/>
              <a:t>What does a technical archivist do?</a:t>
            </a:r>
          </a:p>
          <a:p>
            <a:pPr marL="171450" indent="-171450">
              <a:buFont typeface="Arial" panose="020B0604020202020204" pitchFamily="34" charset="0"/>
              <a:buChar char="•"/>
            </a:pPr>
            <a:r>
              <a:rPr lang="en-US" sz="1000" dirty="0"/>
              <a:t>What is DITA inheritance?</a:t>
            </a:r>
          </a:p>
          <a:p>
            <a:pPr marL="171450" indent="-171450">
              <a:buFont typeface="Arial" panose="020B0604020202020204" pitchFamily="34" charset="0"/>
              <a:buChar char="•"/>
            </a:pPr>
            <a:r>
              <a:rPr lang="en-US" sz="1000" dirty="0"/>
              <a:t>How is web information architecture different from content architecture?</a:t>
            </a:r>
          </a:p>
          <a:p>
            <a:pPr marL="171450" indent="-171450">
              <a:buFont typeface="Arial" panose="020B0604020202020204" pitchFamily="34" charset="0"/>
              <a:buChar char="•"/>
            </a:pPr>
            <a:r>
              <a:rPr lang="en-US" sz="1000" dirty="0"/>
              <a:t>What are the different types of metadata relevant to authoring and publishing?</a:t>
            </a:r>
          </a:p>
          <a:p>
            <a:pPr marL="171450" indent="-171450">
              <a:buFont typeface="Arial" panose="020B0604020202020204" pitchFamily="34" charset="0"/>
              <a:buChar char="•"/>
            </a:pPr>
            <a:r>
              <a:rPr lang="en-US" sz="1000" dirty="0"/>
              <a:t>What is the difference between well-formed and valid markup?</a:t>
            </a:r>
          </a:p>
          <a:p>
            <a:pPr marL="171450" indent="-171450">
              <a:buFont typeface="Arial" panose="020B0604020202020204" pitchFamily="34" charset="0"/>
              <a:buChar char="•"/>
            </a:pPr>
            <a:r>
              <a:rPr lang="en-US" sz="1000" dirty="0"/>
              <a:t>How far can I go in MS Word to implement structured authoring?</a:t>
            </a:r>
          </a:p>
          <a:p>
            <a:pPr marL="0" indent="0">
              <a:buFont typeface="Arial"/>
              <a:buNone/>
            </a:pPr>
            <a:r>
              <a:rPr lang="en-US" sz="1000" dirty="0"/>
              <a:t>   </a:t>
            </a:r>
          </a:p>
          <a:p>
            <a:pPr marL="0" indent="0">
              <a:buFont typeface="Arial"/>
              <a:buNone/>
            </a:pPr>
            <a:r>
              <a:rPr lang="en-US" sz="1400" dirty="0">
                <a:latin typeface="Courier New" panose="02070309020205020404" pitchFamily="49" charset="0"/>
                <a:cs typeface="Courier New" panose="02070309020205020404" pitchFamily="49" charset="0"/>
                <a:hlinkClick r:id="rId4"/>
              </a:rPr>
              <a:t>https://acm-sigdoc-structured.org/4-content-development.html</a:t>
            </a:r>
            <a:endParaRPr lang="en-US" sz="1400" dirty="0">
              <a:latin typeface="Courier New" panose="02070309020205020404" pitchFamily="49" charset="0"/>
              <a:cs typeface="Courier New" panose="02070309020205020404" pitchFamily="49" charset="0"/>
            </a:endParaRPr>
          </a:p>
          <a:p>
            <a:pPr marL="0" indent="0">
              <a:buFont typeface="Arial"/>
              <a:buNone/>
            </a:pPr>
            <a:r>
              <a:rPr lang="en-US" sz="2000" dirty="0">
                <a:latin typeface="Courier New" panose="02070309020205020404" pitchFamily="49" charset="0"/>
                <a:cs typeface="Courier New" panose="02070309020205020404" pitchFamily="49" charset="0"/>
              </a:rPr>
              <a:t>  </a:t>
            </a:r>
          </a:p>
          <a:p>
            <a:pPr marL="0" indent="0">
              <a:buFont typeface="Arial"/>
              <a:buNone/>
            </a:pPr>
            <a:r>
              <a:rPr lang="en-US" dirty="0"/>
              <a:t>Stan Doherty (</a:t>
            </a:r>
            <a:r>
              <a:rPr lang="en-US" sz="1600" dirty="0">
                <a:latin typeface="Courier New" panose="02070309020205020404" pitchFamily="49" charset="0"/>
                <a:cs typeface="Courier New" panose="02070309020205020404" pitchFamily="49" charset="0"/>
              </a:rPr>
              <a:t>sjdoherty.acm@gmail.com</a:t>
            </a:r>
            <a:r>
              <a:rPr lang="en-US" dirty="0"/>
              <a:t>)</a:t>
            </a:r>
            <a:endParaRPr lang="en-US"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3712684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84">
          <a:extLst>
            <a:ext uri="{FF2B5EF4-FFF2-40B4-BE49-F238E27FC236}">
              <a16:creationId xmlns:a16="http://schemas.microsoft.com/office/drawing/2014/main" id="{1E427121-41FD-E050-6138-7AE9E1E8448D}"/>
            </a:ext>
          </a:extLst>
        </p:cNvPr>
        <p:cNvGrpSpPr/>
        <p:nvPr/>
      </p:nvGrpSpPr>
      <p:grpSpPr>
        <a:xfrm>
          <a:off x="0" y="0"/>
          <a:ext cx="0" cy="0"/>
          <a:chOff x="0" y="0"/>
          <a:chExt cx="0" cy="0"/>
        </a:xfrm>
      </p:grpSpPr>
      <p:sp>
        <p:nvSpPr>
          <p:cNvPr id="85" name="Google Shape;85;p15">
            <a:extLst>
              <a:ext uri="{FF2B5EF4-FFF2-40B4-BE49-F238E27FC236}">
                <a16:creationId xmlns:a16="http://schemas.microsoft.com/office/drawing/2014/main" id="{DFBA1A9E-439B-9B0B-A925-25F8365619DD}"/>
              </a:ext>
            </a:extLst>
          </p:cNvPr>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dirty="0"/>
              <a:t>Activity-1: Curriculum content development</a:t>
            </a:r>
            <a:endParaRPr dirty="0"/>
          </a:p>
        </p:txBody>
      </p:sp>
      <p:pic>
        <p:nvPicPr>
          <p:cNvPr id="86" name="Google Shape;86;p15" descr="Official logo of the Special Interest Group on the Design of Communication">
            <a:extLst>
              <a:ext uri="{FF2B5EF4-FFF2-40B4-BE49-F238E27FC236}">
                <a16:creationId xmlns:a16="http://schemas.microsoft.com/office/drawing/2014/main" id="{17F6079A-D2A7-1B4E-CDE3-0FA461CDFE75}"/>
              </a:ext>
            </a:extLst>
          </p:cNvPr>
          <p:cNvPicPr preferRelativeResize="0"/>
          <p:nvPr/>
        </p:nvPicPr>
        <p:blipFill>
          <a:blip r:embed="rId3">
            <a:alphaModFix/>
          </a:blip>
          <a:stretch>
            <a:fillRect/>
          </a:stretch>
        </p:blipFill>
        <p:spPr>
          <a:xfrm>
            <a:off x="6325550" y="3971550"/>
            <a:ext cx="2735427" cy="1093899"/>
          </a:xfrm>
          <a:prstGeom prst="rect">
            <a:avLst/>
          </a:prstGeom>
          <a:noFill/>
          <a:ln>
            <a:noFill/>
          </a:ln>
        </p:spPr>
      </p:pic>
      <p:cxnSp>
        <p:nvCxnSpPr>
          <p:cNvPr id="88" name="Google Shape;88;p15">
            <a:extLst>
              <a:ext uri="{FF2B5EF4-FFF2-40B4-BE49-F238E27FC236}">
                <a16:creationId xmlns:a16="http://schemas.microsoft.com/office/drawing/2014/main" id="{1FE2768B-F9A1-9D06-69E9-DC29F04576EE}"/>
              </a:ext>
            </a:extLst>
          </p:cNvPr>
          <p:cNvCxnSpPr/>
          <p:nvPr/>
        </p:nvCxnSpPr>
        <p:spPr>
          <a:xfrm>
            <a:off x="329550" y="988675"/>
            <a:ext cx="8356800" cy="0"/>
          </a:xfrm>
          <a:prstGeom prst="straightConnector1">
            <a:avLst/>
          </a:prstGeom>
          <a:noFill/>
          <a:ln w="9525" cap="flat" cmpd="sng">
            <a:solidFill>
              <a:schemeClr val="dk2"/>
            </a:solidFill>
            <a:prstDash val="solid"/>
            <a:round/>
            <a:headEnd type="none" w="med" len="med"/>
            <a:tailEnd type="none" w="med" len="med"/>
          </a:ln>
        </p:spPr>
      </p:cxnSp>
      <p:sp>
        <p:nvSpPr>
          <p:cNvPr id="2" name="Slide Number Placeholder 1">
            <a:extLst>
              <a:ext uri="{FF2B5EF4-FFF2-40B4-BE49-F238E27FC236}">
                <a16:creationId xmlns:a16="http://schemas.microsoft.com/office/drawing/2014/main" id="{11A4FCF3-00D7-85FB-1016-ECBF3465B4BE}"/>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12</a:t>
            </a:fld>
            <a:endParaRPr lang="en"/>
          </a:p>
        </p:txBody>
      </p:sp>
      <p:sp>
        <p:nvSpPr>
          <p:cNvPr id="5" name="Google Shape;87;p15">
            <a:extLst>
              <a:ext uri="{FF2B5EF4-FFF2-40B4-BE49-F238E27FC236}">
                <a16:creationId xmlns:a16="http://schemas.microsoft.com/office/drawing/2014/main" id="{4A12782D-A973-09F1-1884-DA22E738A0B9}"/>
              </a:ext>
            </a:extLst>
          </p:cNvPr>
          <p:cNvSpPr txBox="1">
            <a:spLocks noGrp="1"/>
          </p:cNvSpPr>
          <p:nvPr>
            <p:ph type="body" idx="1"/>
          </p:nvPr>
        </p:nvSpPr>
        <p:spPr>
          <a:xfrm>
            <a:off x="348850" y="1017725"/>
            <a:ext cx="2109215" cy="3843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Goal:</a:t>
            </a:r>
          </a:p>
          <a:p>
            <a:pPr marL="0" lvl="0" indent="0" algn="l" rtl="0">
              <a:spcBef>
                <a:spcPts val="0"/>
              </a:spcBef>
              <a:spcAft>
                <a:spcPts val="0"/>
              </a:spcAft>
              <a:buNone/>
            </a:pPr>
            <a:endParaRPr lang="en" dirty="0"/>
          </a:p>
          <a:p>
            <a:pPr marL="0" lvl="0" indent="0" algn="l" rtl="0">
              <a:spcBef>
                <a:spcPts val="0"/>
              </a:spcBef>
              <a:spcAft>
                <a:spcPts val="0"/>
              </a:spcAft>
              <a:buNone/>
            </a:pPr>
            <a:endParaRPr lang="en" dirty="0"/>
          </a:p>
          <a:p>
            <a:pPr marL="0" lvl="0" indent="0" algn="l" rtl="0">
              <a:spcBef>
                <a:spcPts val="0"/>
              </a:spcBef>
              <a:spcAft>
                <a:spcPts val="0"/>
              </a:spcAft>
              <a:buNone/>
            </a:pPr>
            <a:endParaRPr lang="en" dirty="0"/>
          </a:p>
          <a:p>
            <a:pPr marL="0" lvl="0" indent="0" algn="l" rtl="0">
              <a:spcBef>
                <a:spcPts val="0"/>
              </a:spcBef>
              <a:spcAft>
                <a:spcPts val="0"/>
              </a:spcAft>
              <a:buNone/>
            </a:pPr>
            <a:endParaRPr lang="en" dirty="0"/>
          </a:p>
          <a:p>
            <a:pPr marL="0" lvl="0" indent="0" algn="l" rtl="0">
              <a:spcBef>
                <a:spcPts val="0"/>
              </a:spcBef>
              <a:spcAft>
                <a:spcPts val="0"/>
              </a:spcAft>
              <a:buNone/>
            </a:pPr>
            <a:endParaRPr lang="en" dirty="0"/>
          </a:p>
          <a:p>
            <a:pPr marL="0" lvl="0" indent="0" algn="l" rtl="0">
              <a:spcBef>
                <a:spcPts val="0"/>
              </a:spcBef>
              <a:spcAft>
                <a:spcPts val="0"/>
              </a:spcAft>
              <a:buNone/>
            </a:pPr>
            <a:endParaRPr lang="en" dirty="0"/>
          </a:p>
          <a:p>
            <a:pPr marL="0" lvl="0" indent="0" algn="l" rtl="0">
              <a:spcBef>
                <a:spcPts val="0"/>
              </a:spcBef>
              <a:spcAft>
                <a:spcPts val="0"/>
              </a:spcAft>
              <a:buNone/>
            </a:pPr>
            <a:endParaRPr lang="en" dirty="0"/>
          </a:p>
          <a:p>
            <a:pPr marL="0" lvl="0" indent="0" algn="l" rtl="0">
              <a:spcBef>
                <a:spcPts val="0"/>
              </a:spcBef>
              <a:spcAft>
                <a:spcPts val="0"/>
              </a:spcAft>
              <a:buNone/>
            </a:pPr>
            <a:endParaRPr lang="en" dirty="0"/>
          </a:p>
          <a:p>
            <a:pPr marL="0" lvl="0" indent="0" algn="l" rtl="0">
              <a:spcBef>
                <a:spcPts val="0"/>
              </a:spcBef>
              <a:spcAft>
                <a:spcPts val="0"/>
              </a:spcAft>
              <a:buNone/>
            </a:pPr>
            <a:r>
              <a:rPr lang="en" dirty="0"/>
              <a:t>Resources:</a:t>
            </a:r>
          </a:p>
          <a:p>
            <a:pPr marL="0" lvl="0" indent="0" algn="l" rtl="0">
              <a:spcBef>
                <a:spcPts val="0"/>
              </a:spcBef>
              <a:spcAft>
                <a:spcPts val="0"/>
              </a:spcAft>
              <a:buNone/>
            </a:pPr>
            <a:endParaRPr lang="en" dirty="0"/>
          </a:p>
          <a:p>
            <a:pPr marL="0" lvl="0" indent="0" algn="l" rtl="0">
              <a:spcBef>
                <a:spcPts val="0"/>
              </a:spcBef>
              <a:spcAft>
                <a:spcPts val="0"/>
              </a:spcAft>
              <a:buNone/>
            </a:pPr>
            <a:r>
              <a:rPr lang="en" dirty="0"/>
              <a:t>Contact: </a:t>
            </a:r>
            <a:endParaRPr dirty="0"/>
          </a:p>
        </p:txBody>
      </p:sp>
      <p:sp>
        <p:nvSpPr>
          <p:cNvPr id="6" name="Google Shape;87;p15">
            <a:extLst>
              <a:ext uri="{FF2B5EF4-FFF2-40B4-BE49-F238E27FC236}">
                <a16:creationId xmlns:a16="http://schemas.microsoft.com/office/drawing/2014/main" id="{EAAEAF1C-25FA-9F8C-F3AF-1C6954A2A96A}"/>
              </a:ext>
            </a:extLst>
          </p:cNvPr>
          <p:cNvSpPr txBox="1">
            <a:spLocks/>
          </p:cNvSpPr>
          <p:nvPr/>
        </p:nvSpPr>
        <p:spPr>
          <a:xfrm>
            <a:off x="1691151" y="997614"/>
            <a:ext cx="7103999" cy="38433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15000"/>
              </a:lnSpc>
              <a:spcBef>
                <a:spcPts val="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1pPr>
            <a:lvl2pPr marL="914400" marR="0" lvl="1"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2pPr>
            <a:lvl3pPr marL="1371600" marR="0" lvl="2"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3pPr>
            <a:lvl4pPr marL="1828800" marR="0" lvl="3"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L="2286000" marR="0" lvl="4"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L="2743200" marR="0" lvl="5"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L="3200400" marR="0" lvl="6"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L="3657600" marR="0" lvl="7"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L="4114800" marR="0" lvl="8"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pPr marL="0" indent="0">
              <a:buFont typeface="Arial"/>
              <a:buNone/>
            </a:pPr>
            <a:r>
              <a:rPr lang="en-US" dirty="0"/>
              <a:t>Curate these resources using a multiple peer reviewers. </a:t>
            </a:r>
          </a:p>
          <a:p>
            <a:pPr marL="0" indent="0">
              <a:buFont typeface="Arial"/>
              <a:buNone/>
            </a:pPr>
            <a:endParaRPr lang="en-US" dirty="0"/>
          </a:p>
          <a:p>
            <a:pPr marL="0" indent="0">
              <a:buFont typeface="Arial"/>
              <a:buNone/>
            </a:pPr>
            <a:endParaRPr lang="en-US" dirty="0"/>
          </a:p>
          <a:p>
            <a:pPr marL="0" indent="0">
              <a:buFont typeface="Arial"/>
              <a:buNone/>
            </a:pPr>
            <a:endParaRPr lang="en-US" dirty="0"/>
          </a:p>
          <a:p>
            <a:pPr marL="0" indent="0">
              <a:buFont typeface="Arial"/>
              <a:buNone/>
            </a:pPr>
            <a:endParaRPr lang="en-US" dirty="0"/>
          </a:p>
          <a:p>
            <a:pPr marL="0" indent="0">
              <a:buFont typeface="Arial"/>
              <a:buNone/>
            </a:pPr>
            <a:endParaRPr lang="en-US" dirty="0"/>
          </a:p>
          <a:p>
            <a:pPr marL="0" indent="0">
              <a:buFont typeface="Arial"/>
              <a:buNone/>
            </a:pPr>
            <a:endParaRPr lang="en-US" dirty="0"/>
          </a:p>
          <a:p>
            <a:pPr marL="0" indent="0">
              <a:buFont typeface="Arial"/>
              <a:buNone/>
            </a:pPr>
            <a:endParaRPr lang="en-US" dirty="0"/>
          </a:p>
          <a:p>
            <a:pPr marL="0" indent="0">
              <a:buFont typeface="Arial"/>
              <a:buNone/>
            </a:pPr>
            <a:endParaRPr lang="en-US" dirty="0"/>
          </a:p>
          <a:p>
            <a:pPr marL="0" indent="0">
              <a:buFont typeface="Arial"/>
              <a:buNone/>
            </a:pPr>
            <a:r>
              <a:rPr lang="en-US" sz="1400" dirty="0">
                <a:latin typeface="Courier New" panose="02070309020205020404" pitchFamily="49" charset="0"/>
                <a:cs typeface="Courier New" panose="02070309020205020404" pitchFamily="49" charset="0"/>
                <a:hlinkClick r:id="rId4"/>
              </a:rPr>
              <a:t>https://docs.google.com/spreadsheets/d/1Ya-I05jfpTf1986EThbziVactMqbxrkc73ndT9tTCZc/edit?gid=0#gid=0</a:t>
            </a:r>
            <a:endParaRPr lang="en-US" sz="1400" dirty="0">
              <a:latin typeface="Courier New" panose="02070309020205020404" pitchFamily="49" charset="0"/>
              <a:cs typeface="Courier New" panose="02070309020205020404" pitchFamily="49" charset="0"/>
            </a:endParaRPr>
          </a:p>
          <a:p>
            <a:pPr marL="0" indent="0">
              <a:buFont typeface="Arial"/>
              <a:buNone/>
            </a:pPr>
            <a:endParaRPr lang="en-US" sz="1000" dirty="0">
              <a:latin typeface="Courier New" panose="02070309020205020404" pitchFamily="49" charset="0"/>
              <a:cs typeface="Courier New" panose="02070309020205020404" pitchFamily="49" charset="0"/>
            </a:endParaRPr>
          </a:p>
          <a:p>
            <a:pPr marL="0" indent="0">
              <a:buFont typeface="Arial"/>
              <a:buNone/>
            </a:pPr>
            <a:r>
              <a:rPr lang="en-US" dirty="0">
                <a:latin typeface="+mj-lt"/>
              </a:rPr>
              <a:t>Stan Doherty (</a:t>
            </a:r>
            <a:r>
              <a:rPr lang="en-US" sz="1600" dirty="0">
                <a:latin typeface="Courier New" panose="02070309020205020404" pitchFamily="49" charset="0"/>
                <a:cs typeface="Courier New" panose="02070309020205020404" pitchFamily="49" charset="0"/>
              </a:rPr>
              <a:t>sjdoherty.acm@gmail.com</a:t>
            </a:r>
            <a:r>
              <a:rPr lang="en-US" dirty="0">
                <a:latin typeface="+mj-lt"/>
              </a:rPr>
              <a:t>)</a:t>
            </a:r>
            <a:endParaRPr lang="en-US" dirty="0">
              <a:latin typeface="+mj-lt"/>
              <a:cs typeface="Courier New" panose="02070309020205020404" pitchFamily="49" charset="0"/>
            </a:endParaRPr>
          </a:p>
        </p:txBody>
      </p:sp>
      <p:pic>
        <p:nvPicPr>
          <p:cNvPr id="10" name="Picture 9">
            <a:extLst>
              <a:ext uri="{FF2B5EF4-FFF2-40B4-BE49-F238E27FC236}">
                <a16:creationId xmlns:a16="http://schemas.microsoft.com/office/drawing/2014/main" id="{103133C5-DDF4-FFAC-FACE-9F75FBBA47FB}"/>
              </a:ext>
            </a:extLst>
          </p:cNvPr>
          <p:cNvPicPr>
            <a:picLocks noChangeAspect="1"/>
          </p:cNvPicPr>
          <p:nvPr/>
        </p:nvPicPr>
        <p:blipFill>
          <a:blip r:embed="rId5"/>
          <a:stretch>
            <a:fillRect/>
          </a:stretch>
        </p:blipFill>
        <p:spPr>
          <a:xfrm>
            <a:off x="1789658" y="1532327"/>
            <a:ext cx="7271319" cy="2330326"/>
          </a:xfrm>
          <a:prstGeom prst="rect">
            <a:avLst/>
          </a:prstGeom>
        </p:spPr>
      </p:pic>
    </p:spTree>
    <p:extLst>
      <p:ext uri="{BB962C8B-B14F-4D97-AF65-F5344CB8AC3E}">
        <p14:creationId xmlns:p14="http://schemas.microsoft.com/office/powerpoint/2010/main" val="38748782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84">
          <a:extLst>
            <a:ext uri="{FF2B5EF4-FFF2-40B4-BE49-F238E27FC236}">
              <a16:creationId xmlns:a16="http://schemas.microsoft.com/office/drawing/2014/main" id="{991C66E5-65D8-AB92-AA2E-BC9C543D794F}"/>
            </a:ext>
          </a:extLst>
        </p:cNvPr>
        <p:cNvGrpSpPr/>
        <p:nvPr/>
      </p:nvGrpSpPr>
      <p:grpSpPr>
        <a:xfrm>
          <a:off x="0" y="0"/>
          <a:ext cx="0" cy="0"/>
          <a:chOff x="0" y="0"/>
          <a:chExt cx="0" cy="0"/>
        </a:xfrm>
      </p:grpSpPr>
      <p:sp>
        <p:nvSpPr>
          <p:cNvPr id="85" name="Google Shape;85;p15">
            <a:extLst>
              <a:ext uri="{FF2B5EF4-FFF2-40B4-BE49-F238E27FC236}">
                <a16:creationId xmlns:a16="http://schemas.microsoft.com/office/drawing/2014/main" id="{3792578D-2AE8-9B9E-E51A-8E43C1288AB7}"/>
              </a:ext>
            </a:extLst>
          </p:cNvPr>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dirty="0"/>
              <a:t>Activity-2: XML curriculum learning paths</a:t>
            </a:r>
            <a:endParaRPr dirty="0"/>
          </a:p>
        </p:txBody>
      </p:sp>
      <p:pic>
        <p:nvPicPr>
          <p:cNvPr id="86" name="Google Shape;86;p15" descr="Official logo of the Special Interest Group on the Design of Communication">
            <a:extLst>
              <a:ext uri="{FF2B5EF4-FFF2-40B4-BE49-F238E27FC236}">
                <a16:creationId xmlns:a16="http://schemas.microsoft.com/office/drawing/2014/main" id="{53EAFE92-C661-6DBC-1DC3-D480CB4E6444}"/>
              </a:ext>
            </a:extLst>
          </p:cNvPr>
          <p:cNvPicPr preferRelativeResize="0"/>
          <p:nvPr/>
        </p:nvPicPr>
        <p:blipFill>
          <a:blip r:embed="rId3">
            <a:alphaModFix/>
          </a:blip>
          <a:stretch>
            <a:fillRect/>
          </a:stretch>
        </p:blipFill>
        <p:spPr>
          <a:xfrm>
            <a:off x="6325550" y="3971550"/>
            <a:ext cx="2735427" cy="1093899"/>
          </a:xfrm>
          <a:prstGeom prst="rect">
            <a:avLst/>
          </a:prstGeom>
          <a:noFill/>
          <a:ln>
            <a:noFill/>
          </a:ln>
        </p:spPr>
      </p:pic>
      <p:cxnSp>
        <p:nvCxnSpPr>
          <p:cNvPr id="88" name="Google Shape;88;p15">
            <a:extLst>
              <a:ext uri="{FF2B5EF4-FFF2-40B4-BE49-F238E27FC236}">
                <a16:creationId xmlns:a16="http://schemas.microsoft.com/office/drawing/2014/main" id="{C01F168B-90A2-EFD2-05E0-C90991963631}"/>
              </a:ext>
            </a:extLst>
          </p:cNvPr>
          <p:cNvCxnSpPr/>
          <p:nvPr/>
        </p:nvCxnSpPr>
        <p:spPr>
          <a:xfrm>
            <a:off x="329550" y="988675"/>
            <a:ext cx="8356800" cy="0"/>
          </a:xfrm>
          <a:prstGeom prst="straightConnector1">
            <a:avLst/>
          </a:prstGeom>
          <a:noFill/>
          <a:ln w="9525" cap="flat" cmpd="sng">
            <a:solidFill>
              <a:schemeClr val="dk2"/>
            </a:solidFill>
            <a:prstDash val="solid"/>
            <a:round/>
            <a:headEnd type="none" w="med" len="med"/>
            <a:tailEnd type="none" w="med" len="med"/>
          </a:ln>
        </p:spPr>
      </p:cxnSp>
      <p:sp>
        <p:nvSpPr>
          <p:cNvPr id="2" name="Slide Number Placeholder 1">
            <a:extLst>
              <a:ext uri="{FF2B5EF4-FFF2-40B4-BE49-F238E27FC236}">
                <a16:creationId xmlns:a16="http://schemas.microsoft.com/office/drawing/2014/main" id="{F9B9DECC-B41C-738A-231C-52230E849D0B}"/>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13</a:t>
            </a:fld>
            <a:endParaRPr lang="en"/>
          </a:p>
        </p:txBody>
      </p:sp>
      <p:sp>
        <p:nvSpPr>
          <p:cNvPr id="5" name="Google Shape;87;p15">
            <a:extLst>
              <a:ext uri="{FF2B5EF4-FFF2-40B4-BE49-F238E27FC236}">
                <a16:creationId xmlns:a16="http://schemas.microsoft.com/office/drawing/2014/main" id="{AF397E13-2AC2-9B90-8D07-CB374060DB58}"/>
              </a:ext>
            </a:extLst>
          </p:cNvPr>
          <p:cNvSpPr txBox="1">
            <a:spLocks noGrp="1"/>
          </p:cNvSpPr>
          <p:nvPr>
            <p:ph type="body" idx="1"/>
          </p:nvPr>
        </p:nvSpPr>
        <p:spPr>
          <a:xfrm>
            <a:off x="348850" y="1017725"/>
            <a:ext cx="2109215" cy="3843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Goal:</a:t>
            </a:r>
          </a:p>
          <a:p>
            <a:pPr marL="0" lvl="0" indent="0" algn="l" rtl="0">
              <a:spcBef>
                <a:spcPts val="0"/>
              </a:spcBef>
              <a:spcAft>
                <a:spcPts val="0"/>
              </a:spcAft>
              <a:buNone/>
            </a:pPr>
            <a:endParaRPr lang="en" dirty="0"/>
          </a:p>
          <a:p>
            <a:pPr marL="0" lvl="0" indent="0" algn="l" rtl="0">
              <a:spcBef>
                <a:spcPts val="0"/>
              </a:spcBef>
              <a:spcAft>
                <a:spcPts val="0"/>
              </a:spcAft>
              <a:buNone/>
            </a:pPr>
            <a:endParaRPr lang="en" dirty="0"/>
          </a:p>
          <a:p>
            <a:pPr marL="0" lvl="0" indent="0" algn="l" rtl="0">
              <a:spcBef>
                <a:spcPts val="0"/>
              </a:spcBef>
              <a:spcAft>
                <a:spcPts val="0"/>
              </a:spcAft>
              <a:buNone/>
            </a:pPr>
            <a:endParaRPr lang="en" dirty="0"/>
          </a:p>
          <a:p>
            <a:pPr marL="0" lvl="0" indent="0" algn="l" rtl="0">
              <a:spcBef>
                <a:spcPts val="0"/>
              </a:spcBef>
              <a:spcAft>
                <a:spcPts val="0"/>
              </a:spcAft>
              <a:buNone/>
            </a:pPr>
            <a:endParaRPr lang="en" dirty="0"/>
          </a:p>
          <a:p>
            <a:pPr marL="0" lvl="0" indent="0" algn="l" rtl="0">
              <a:spcBef>
                <a:spcPts val="0"/>
              </a:spcBef>
              <a:spcAft>
                <a:spcPts val="0"/>
              </a:spcAft>
              <a:buNone/>
            </a:pPr>
            <a:endParaRPr lang="en" dirty="0"/>
          </a:p>
          <a:p>
            <a:pPr marL="0" lvl="0" indent="0" algn="l" rtl="0">
              <a:spcBef>
                <a:spcPts val="0"/>
              </a:spcBef>
              <a:spcAft>
                <a:spcPts val="0"/>
              </a:spcAft>
              <a:buNone/>
            </a:pPr>
            <a:br>
              <a:rPr lang="en" dirty="0"/>
            </a:br>
            <a:endParaRPr lang="en" dirty="0"/>
          </a:p>
          <a:p>
            <a:pPr marL="0" lvl="0" indent="0" algn="l" rtl="0">
              <a:spcBef>
                <a:spcPts val="0"/>
              </a:spcBef>
              <a:spcAft>
                <a:spcPts val="0"/>
              </a:spcAft>
              <a:buNone/>
            </a:pPr>
            <a:endParaRPr lang="en" dirty="0"/>
          </a:p>
          <a:p>
            <a:pPr marL="0" lvl="0" indent="0" algn="l" rtl="0">
              <a:spcBef>
                <a:spcPts val="0"/>
              </a:spcBef>
              <a:spcAft>
                <a:spcPts val="0"/>
              </a:spcAft>
              <a:buNone/>
            </a:pPr>
            <a:r>
              <a:rPr lang="en" dirty="0"/>
              <a:t>Resources:</a:t>
            </a:r>
          </a:p>
          <a:p>
            <a:pPr marL="0" lvl="0" indent="0" algn="l" rtl="0">
              <a:spcBef>
                <a:spcPts val="0"/>
              </a:spcBef>
              <a:spcAft>
                <a:spcPts val="0"/>
              </a:spcAft>
              <a:buNone/>
            </a:pPr>
            <a:br>
              <a:rPr lang="en" dirty="0"/>
            </a:br>
            <a:endParaRPr lang="en" dirty="0"/>
          </a:p>
          <a:p>
            <a:pPr marL="0" lvl="0" indent="0" algn="l" rtl="0">
              <a:spcBef>
                <a:spcPts val="0"/>
              </a:spcBef>
              <a:spcAft>
                <a:spcPts val="0"/>
              </a:spcAft>
              <a:buNone/>
            </a:pPr>
            <a:r>
              <a:rPr lang="en" dirty="0"/>
              <a:t>Contact: </a:t>
            </a:r>
            <a:endParaRPr dirty="0"/>
          </a:p>
        </p:txBody>
      </p:sp>
      <p:sp>
        <p:nvSpPr>
          <p:cNvPr id="6" name="Google Shape;87;p15">
            <a:extLst>
              <a:ext uri="{FF2B5EF4-FFF2-40B4-BE49-F238E27FC236}">
                <a16:creationId xmlns:a16="http://schemas.microsoft.com/office/drawing/2014/main" id="{6EA9920F-1DF7-70FE-3D8D-91DF1D01AF75}"/>
              </a:ext>
            </a:extLst>
          </p:cNvPr>
          <p:cNvSpPr txBox="1">
            <a:spLocks/>
          </p:cNvSpPr>
          <p:nvPr/>
        </p:nvSpPr>
        <p:spPr>
          <a:xfrm>
            <a:off x="1691151" y="997614"/>
            <a:ext cx="7103999" cy="38433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15000"/>
              </a:lnSpc>
              <a:spcBef>
                <a:spcPts val="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1pPr>
            <a:lvl2pPr marL="914400" marR="0" lvl="1"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2pPr>
            <a:lvl3pPr marL="1371600" marR="0" lvl="2"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3pPr>
            <a:lvl4pPr marL="1828800" marR="0" lvl="3"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L="2286000" marR="0" lvl="4"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L="2743200" marR="0" lvl="5"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L="3200400" marR="0" lvl="6"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L="3657600" marR="0" lvl="7"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L="4114800" marR="0" lvl="8"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pPr marL="0" indent="0">
              <a:buFont typeface="Arial"/>
              <a:buNone/>
            </a:pPr>
            <a:r>
              <a:rPr lang="en-US" dirty="0"/>
              <a:t>Offer educators a guide for teaching with our XML/DITA</a:t>
            </a:r>
            <a:br>
              <a:rPr lang="en-US" dirty="0"/>
            </a:br>
            <a:r>
              <a:rPr lang="en-US" dirty="0"/>
              <a:t>curriculum resources. These can be sequenced to form a learning path for students. Some resources are conceptual, others tutorial. Here are ingredients:</a:t>
            </a:r>
          </a:p>
          <a:p>
            <a:pPr marL="0" indent="0">
              <a:buFont typeface="Arial"/>
              <a:buNone/>
            </a:pPr>
            <a:r>
              <a:rPr lang="en-US" sz="1400" dirty="0"/>
              <a:t>► What is structured content? ► What is semantic markup? </a:t>
            </a:r>
          </a:p>
          <a:p>
            <a:pPr marL="0" indent="0">
              <a:buFont typeface="Arial"/>
              <a:buNone/>
            </a:pPr>
            <a:r>
              <a:rPr lang="en-US" sz="1400" dirty="0"/>
              <a:t>► What is DITA?         </a:t>
            </a:r>
            <a:r>
              <a:rPr lang="en-US" sz="1400" i="0" dirty="0">
                <a:effectLst/>
                <a:latin typeface="Arial" panose="020B0604020202020204" pitchFamily="34" charset="0"/>
              </a:rPr>
              <a:t>             </a:t>
            </a:r>
            <a:r>
              <a:rPr lang="en-US" sz="1400" dirty="0"/>
              <a:t>► What are DITA topics? </a:t>
            </a:r>
          </a:p>
          <a:p>
            <a:pPr marL="0" indent="0">
              <a:buFont typeface="Arial"/>
              <a:buNone/>
            </a:pPr>
            <a:r>
              <a:rPr lang="en-US" sz="1400" dirty="0"/>
              <a:t>► How do I manage reusable text resources? </a:t>
            </a:r>
          </a:p>
          <a:p>
            <a:pPr marL="0" indent="0">
              <a:buFont typeface="Arial"/>
              <a:buNone/>
            </a:pPr>
            <a:r>
              <a:rPr lang="en-US" sz="1400" dirty="0"/>
              <a:t>► How does OASIS DITA support content reuse? </a:t>
            </a:r>
          </a:p>
          <a:p>
            <a:pPr marL="0" indent="0">
              <a:buFont typeface="Arial"/>
              <a:buNone/>
            </a:pPr>
            <a:r>
              <a:rPr lang="en-US" sz="1400" dirty="0"/>
              <a:t>► </a:t>
            </a:r>
            <a:r>
              <a:rPr lang="en-US" sz="1400" dirty="0" err="1"/>
              <a:t>Heretto</a:t>
            </a:r>
            <a:r>
              <a:rPr lang="en-US" sz="1400" dirty="0"/>
              <a:t> CCMS </a:t>
            </a:r>
            <a:r>
              <a:rPr lang="en-US" sz="1400" dirty="0" err="1"/>
              <a:t>Quickstart</a:t>
            </a:r>
            <a:r>
              <a:rPr lang="en-US" sz="1400" dirty="0"/>
              <a:t>     ► Oxygen Editor </a:t>
            </a:r>
            <a:r>
              <a:rPr lang="en-US" sz="1400" dirty="0" err="1"/>
              <a:t>Quickstart</a:t>
            </a:r>
            <a:br>
              <a:rPr lang="en-US" sz="1400" dirty="0"/>
            </a:br>
            <a:r>
              <a:rPr lang="en-US" sz="2000" dirty="0"/>
              <a:t>  </a:t>
            </a:r>
          </a:p>
          <a:p>
            <a:pPr marL="0" indent="0">
              <a:buFont typeface="Arial"/>
              <a:buNone/>
            </a:pPr>
            <a:r>
              <a:rPr lang="en-US" dirty="0"/>
              <a:t>In progress: “Guide to Teaching Structured Authoring in a DITA-</a:t>
            </a:r>
            <a:br>
              <a:rPr lang="en-US" dirty="0"/>
            </a:br>
            <a:r>
              <a:rPr lang="en-US" dirty="0"/>
              <a:t>based environment”</a:t>
            </a:r>
          </a:p>
          <a:p>
            <a:pPr marL="0" indent="0">
              <a:buFont typeface="Arial"/>
              <a:buNone/>
            </a:pPr>
            <a:endParaRPr lang="en-US" dirty="0"/>
          </a:p>
          <a:p>
            <a:pPr marL="0" indent="0">
              <a:buFont typeface="Arial"/>
              <a:buNone/>
            </a:pPr>
            <a:r>
              <a:rPr lang="en-US" dirty="0"/>
              <a:t>Rebekka Andersen (</a:t>
            </a:r>
            <a:r>
              <a:rPr lang="en-US" sz="1600" dirty="0">
                <a:latin typeface="Courier New" panose="02070309020205020404" pitchFamily="49" charset="0"/>
                <a:cs typeface="Courier New" panose="02070309020205020404" pitchFamily="49" charset="0"/>
              </a:rPr>
              <a:t>randersen@ucdavis.edu</a:t>
            </a:r>
            <a:r>
              <a:rPr lang="en-US" dirty="0"/>
              <a:t>)</a:t>
            </a:r>
          </a:p>
        </p:txBody>
      </p:sp>
    </p:spTree>
    <p:extLst>
      <p:ext uri="{BB962C8B-B14F-4D97-AF65-F5344CB8AC3E}">
        <p14:creationId xmlns:p14="http://schemas.microsoft.com/office/powerpoint/2010/main" val="14943004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84">
          <a:extLst>
            <a:ext uri="{FF2B5EF4-FFF2-40B4-BE49-F238E27FC236}">
              <a16:creationId xmlns:a16="http://schemas.microsoft.com/office/drawing/2014/main" id="{4BF84EBD-9C0C-BFBA-48EC-CDCD022A17E8}"/>
            </a:ext>
          </a:extLst>
        </p:cNvPr>
        <p:cNvGrpSpPr/>
        <p:nvPr/>
      </p:nvGrpSpPr>
      <p:grpSpPr>
        <a:xfrm>
          <a:off x="0" y="0"/>
          <a:ext cx="0" cy="0"/>
          <a:chOff x="0" y="0"/>
          <a:chExt cx="0" cy="0"/>
        </a:xfrm>
      </p:grpSpPr>
      <p:sp>
        <p:nvSpPr>
          <p:cNvPr id="85" name="Google Shape;85;p15">
            <a:extLst>
              <a:ext uri="{FF2B5EF4-FFF2-40B4-BE49-F238E27FC236}">
                <a16:creationId xmlns:a16="http://schemas.microsoft.com/office/drawing/2014/main" id="{7A8410CE-125F-9A98-0173-402B9C598DE6}"/>
              </a:ext>
            </a:extLst>
          </p:cNvPr>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dirty="0"/>
              <a:t>Activity-3: No-frills, industry-flavored style guide</a:t>
            </a:r>
            <a:endParaRPr dirty="0"/>
          </a:p>
        </p:txBody>
      </p:sp>
      <p:pic>
        <p:nvPicPr>
          <p:cNvPr id="86" name="Google Shape;86;p15" descr="Official logo of the Special Interest Group on the Design of Communication">
            <a:extLst>
              <a:ext uri="{FF2B5EF4-FFF2-40B4-BE49-F238E27FC236}">
                <a16:creationId xmlns:a16="http://schemas.microsoft.com/office/drawing/2014/main" id="{C97B13AB-3970-BF73-57CB-6E101D58457D}"/>
              </a:ext>
            </a:extLst>
          </p:cNvPr>
          <p:cNvPicPr preferRelativeResize="0"/>
          <p:nvPr/>
        </p:nvPicPr>
        <p:blipFill>
          <a:blip r:embed="rId3">
            <a:alphaModFix/>
          </a:blip>
          <a:stretch>
            <a:fillRect/>
          </a:stretch>
        </p:blipFill>
        <p:spPr>
          <a:xfrm>
            <a:off x="6325550" y="3971550"/>
            <a:ext cx="2735427" cy="1093899"/>
          </a:xfrm>
          <a:prstGeom prst="rect">
            <a:avLst/>
          </a:prstGeom>
          <a:noFill/>
          <a:ln>
            <a:noFill/>
          </a:ln>
        </p:spPr>
      </p:pic>
      <p:cxnSp>
        <p:nvCxnSpPr>
          <p:cNvPr id="88" name="Google Shape;88;p15">
            <a:extLst>
              <a:ext uri="{FF2B5EF4-FFF2-40B4-BE49-F238E27FC236}">
                <a16:creationId xmlns:a16="http://schemas.microsoft.com/office/drawing/2014/main" id="{ECB51913-C08C-796A-3A35-5D359540E551}"/>
              </a:ext>
            </a:extLst>
          </p:cNvPr>
          <p:cNvCxnSpPr/>
          <p:nvPr/>
        </p:nvCxnSpPr>
        <p:spPr>
          <a:xfrm>
            <a:off x="329550" y="988675"/>
            <a:ext cx="8356800" cy="0"/>
          </a:xfrm>
          <a:prstGeom prst="straightConnector1">
            <a:avLst/>
          </a:prstGeom>
          <a:noFill/>
          <a:ln w="9525" cap="flat" cmpd="sng">
            <a:solidFill>
              <a:schemeClr val="dk2"/>
            </a:solidFill>
            <a:prstDash val="solid"/>
            <a:round/>
            <a:headEnd type="none" w="med" len="med"/>
            <a:tailEnd type="none" w="med" len="med"/>
          </a:ln>
        </p:spPr>
      </p:cxnSp>
      <p:sp>
        <p:nvSpPr>
          <p:cNvPr id="2" name="Slide Number Placeholder 1">
            <a:extLst>
              <a:ext uri="{FF2B5EF4-FFF2-40B4-BE49-F238E27FC236}">
                <a16:creationId xmlns:a16="http://schemas.microsoft.com/office/drawing/2014/main" id="{9D475725-F646-0191-EB3C-94919D8CECF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14</a:t>
            </a:fld>
            <a:endParaRPr lang="en"/>
          </a:p>
        </p:txBody>
      </p:sp>
      <p:sp>
        <p:nvSpPr>
          <p:cNvPr id="5" name="Google Shape;87;p15">
            <a:extLst>
              <a:ext uri="{FF2B5EF4-FFF2-40B4-BE49-F238E27FC236}">
                <a16:creationId xmlns:a16="http://schemas.microsoft.com/office/drawing/2014/main" id="{3037065D-948B-B220-C708-2E8857A2BA46}"/>
              </a:ext>
            </a:extLst>
          </p:cNvPr>
          <p:cNvSpPr txBox="1">
            <a:spLocks noGrp="1"/>
          </p:cNvSpPr>
          <p:nvPr>
            <p:ph type="body" idx="1"/>
          </p:nvPr>
        </p:nvSpPr>
        <p:spPr>
          <a:xfrm>
            <a:off x="348850" y="1017725"/>
            <a:ext cx="2109215" cy="3843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Goal:</a:t>
            </a:r>
          </a:p>
          <a:p>
            <a:pPr marL="0" lvl="0" indent="0" algn="l" rtl="0">
              <a:spcBef>
                <a:spcPts val="0"/>
              </a:spcBef>
              <a:spcAft>
                <a:spcPts val="0"/>
              </a:spcAft>
              <a:buNone/>
            </a:pPr>
            <a:endParaRPr lang="en" dirty="0"/>
          </a:p>
          <a:p>
            <a:pPr marL="0" lvl="0" indent="0" algn="l" rtl="0">
              <a:spcBef>
                <a:spcPts val="0"/>
              </a:spcBef>
              <a:spcAft>
                <a:spcPts val="0"/>
              </a:spcAft>
              <a:buNone/>
            </a:pPr>
            <a:endParaRPr lang="en" dirty="0"/>
          </a:p>
          <a:p>
            <a:pPr marL="0" lvl="0" indent="0" algn="l" rtl="0">
              <a:spcBef>
                <a:spcPts val="0"/>
              </a:spcBef>
              <a:spcAft>
                <a:spcPts val="0"/>
              </a:spcAft>
              <a:buNone/>
            </a:pPr>
            <a:endParaRPr lang="en" dirty="0"/>
          </a:p>
          <a:p>
            <a:pPr marL="0" lvl="0" indent="0" algn="l" rtl="0">
              <a:spcBef>
                <a:spcPts val="0"/>
              </a:spcBef>
              <a:spcAft>
                <a:spcPts val="0"/>
              </a:spcAft>
              <a:buNone/>
            </a:pPr>
            <a:endParaRPr lang="en" dirty="0"/>
          </a:p>
          <a:p>
            <a:pPr marL="0" lvl="0" indent="0" algn="l" rtl="0">
              <a:spcBef>
                <a:spcPts val="0"/>
              </a:spcBef>
              <a:spcAft>
                <a:spcPts val="0"/>
              </a:spcAft>
              <a:buNone/>
            </a:pPr>
            <a:endParaRPr lang="en" dirty="0"/>
          </a:p>
          <a:p>
            <a:pPr marL="0" lvl="0" indent="0" algn="l" rtl="0">
              <a:spcBef>
                <a:spcPts val="0"/>
              </a:spcBef>
              <a:spcAft>
                <a:spcPts val="0"/>
              </a:spcAft>
              <a:buNone/>
            </a:pPr>
            <a:endParaRPr lang="en" dirty="0"/>
          </a:p>
          <a:p>
            <a:pPr marL="0" lvl="0" indent="0" algn="l" rtl="0">
              <a:spcBef>
                <a:spcPts val="0"/>
              </a:spcBef>
              <a:spcAft>
                <a:spcPts val="0"/>
              </a:spcAft>
              <a:buNone/>
            </a:pPr>
            <a:r>
              <a:rPr lang="en" dirty="0"/>
              <a:t>Resources:</a:t>
            </a:r>
          </a:p>
          <a:p>
            <a:pPr marL="0" lvl="0" indent="0" algn="l" rtl="0">
              <a:spcBef>
                <a:spcPts val="0"/>
              </a:spcBef>
              <a:spcAft>
                <a:spcPts val="0"/>
              </a:spcAft>
              <a:buNone/>
            </a:pPr>
            <a:endParaRPr lang="en" dirty="0"/>
          </a:p>
          <a:p>
            <a:pPr marL="0" lvl="0" indent="0" algn="l" rtl="0">
              <a:spcBef>
                <a:spcPts val="0"/>
              </a:spcBef>
              <a:spcAft>
                <a:spcPts val="0"/>
              </a:spcAft>
              <a:buNone/>
            </a:pPr>
            <a:r>
              <a:rPr lang="en" dirty="0"/>
              <a:t>Contact: </a:t>
            </a:r>
            <a:endParaRPr dirty="0"/>
          </a:p>
        </p:txBody>
      </p:sp>
      <p:sp>
        <p:nvSpPr>
          <p:cNvPr id="6" name="Google Shape;87;p15">
            <a:extLst>
              <a:ext uri="{FF2B5EF4-FFF2-40B4-BE49-F238E27FC236}">
                <a16:creationId xmlns:a16="http://schemas.microsoft.com/office/drawing/2014/main" id="{52368FC4-28CC-9250-ADAD-68A96BF6A070}"/>
              </a:ext>
            </a:extLst>
          </p:cNvPr>
          <p:cNvSpPr txBox="1">
            <a:spLocks/>
          </p:cNvSpPr>
          <p:nvPr/>
        </p:nvSpPr>
        <p:spPr>
          <a:xfrm>
            <a:off x="1691151" y="997614"/>
            <a:ext cx="7103999" cy="38433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15000"/>
              </a:lnSpc>
              <a:spcBef>
                <a:spcPts val="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1pPr>
            <a:lvl2pPr marL="914400" marR="0" lvl="1"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2pPr>
            <a:lvl3pPr marL="1371600" marR="0" lvl="2"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3pPr>
            <a:lvl4pPr marL="1828800" marR="0" lvl="3"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L="2286000" marR="0" lvl="4"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L="2743200" marR="0" lvl="5"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L="3200400" marR="0" lvl="6"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L="3657600" marR="0" lvl="7"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L="4114800" marR="0" lvl="8"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pPr marL="0" indent="0">
              <a:buNone/>
            </a:pPr>
            <a:r>
              <a:rPr lang="en-US" dirty="0"/>
              <a:t>Provide instructors and students with a brief, customizable industry-flavored style guide. Use for committee documentation.</a:t>
            </a:r>
            <a:br>
              <a:rPr lang="en-US" dirty="0"/>
            </a:br>
            <a:endParaRPr lang="en-US" dirty="0"/>
          </a:p>
          <a:p>
            <a:pPr marL="285750" indent="-285750"/>
            <a:r>
              <a:rPr lang="en-US" dirty="0"/>
              <a:t>Touch on concepts such as Voice, Headings, Diagrams, Code blocks, and Terminology.</a:t>
            </a:r>
          </a:p>
          <a:p>
            <a:pPr marL="285750" indent="-285750"/>
            <a:r>
              <a:rPr lang="en-US" b="1" dirty="0"/>
              <a:t>Status: In progress review &amp; revisions.</a:t>
            </a:r>
            <a:endParaRPr lang="en-US" dirty="0"/>
          </a:p>
          <a:p>
            <a:pPr marL="285750" indent="-285750"/>
            <a:endParaRPr lang="en-US" dirty="0"/>
          </a:p>
          <a:p>
            <a:pPr marL="0" indent="0">
              <a:buNone/>
            </a:pPr>
            <a:r>
              <a:rPr lang="en-US" dirty="0">
                <a:hlinkClick r:id="rId4"/>
              </a:rPr>
              <a:t>https://acm-sigdoc-structured.org/5-style-guide.html</a:t>
            </a:r>
            <a:endParaRPr lang="en-US" dirty="0"/>
          </a:p>
          <a:p>
            <a:pPr marL="0" indent="0">
              <a:buNone/>
            </a:pPr>
            <a:endParaRPr lang="en-US" dirty="0"/>
          </a:p>
          <a:p>
            <a:pPr marL="0" indent="0">
              <a:buNone/>
            </a:pPr>
            <a:r>
              <a:rPr lang="en-US" dirty="0"/>
              <a:t>Emily </a:t>
            </a:r>
            <a:r>
              <a:rPr lang="en-US" dirty="0" err="1"/>
              <a:t>Gresbrink</a:t>
            </a:r>
            <a:r>
              <a:rPr lang="en-US" dirty="0"/>
              <a:t> (</a:t>
            </a:r>
            <a:r>
              <a:rPr lang="en-US" sz="1600" dirty="0">
                <a:latin typeface="Courier New" panose="02070309020205020404" pitchFamily="49" charset="0"/>
                <a:cs typeface="Courier New" panose="02070309020205020404" pitchFamily="49" charset="0"/>
                <a:hlinkClick r:id="rId5"/>
              </a:rPr>
              <a:t>emily.gresbrink@mnsu.edu</a:t>
            </a:r>
            <a:r>
              <a:rPr lang="en-US" dirty="0"/>
              <a:t>)</a:t>
            </a:r>
            <a:br>
              <a:rPr lang="en-US" dirty="0"/>
            </a:br>
            <a:r>
              <a:rPr lang="en-US" dirty="0"/>
              <a:t>Scot Marvin (</a:t>
            </a:r>
            <a:r>
              <a:rPr lang="en-US" sz="1600" dirty="0">
                <a:latin typeface="Courier New" panose="02070309020205020404" pitchFamily="49" charset="0"/>
                <a:cs typeface="Courier New" panose="02070309020205020404" pitchFamily="49" charset="0"/>
              </a:rPr>
              <a:t>scotmarvin@gmail.com</a:t>
            </a:r>
            <a:r>
              <a:rPr lang="en-US" dirty="0"/>
              <a:t>)</a:t>
            </a:r>
          </a:p>
        </p:txBody>
      </p:sp>
    </p:spTree>
    <p:extLst>
      <p:ext uri="{BB962C8B-B14F-4D97-AF65-F5344CB8AC3E}">
        <p14:creationId xmlns:p14="http://schemas.microsoft.com/office/powerpoint/2010/main" val="20477399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84">
          <a:extLst>
            <a:ext uri="{FF2B5EF4-FFF2-40B4-BE49-F238E27FC236}">
              <a16:creationId xmlns:a16="http://schemas.microsoft.com/office/drawing/2014/main" id="{989AB4B8-5A6D-818F-FD78-09C23555D867}"/>
            </a:ext>
          </a:extLst>
        </p:cNvPr>
        <p:cNvGrpSpPr/>
        <p:nvPr/>
      </p:nvGrpSpPr>
      <p:grpSpPr>
        <a:xfrm>
          <a:off x="0" y="0"/>
          <a:ext cx="0" cy="0"/>
          <a:chOff x="0" y="0"/>
          <a:chExt cx="0" cy="0"/>
        </a:xfrm>
      </p:grpSpPr>
      <p:sp>
        <p:nvSpPr>
          <p:cNvPr id="85" name="Google Shape;85;p15">
            <a:extLst>
              <a:ext uri="{FF2B5EF4-FFF2-40B4-BE49-F238E27FC236}">
                <a16:creationId xmlns:a16="http://schemas.microsoft.com/office/drawing/2014/main" id="{DD64EDD3-A254-4FEA-27B0-CDD253A4F346}"/>
              </a:ext>
            </a:extLst>
          </p:cNvPr>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dirty="0"/>
              <a:t>Activity-4: Fall 2025 curriculum pilot projects</a:t>
            </a:r>
            <a:endParaRPr dirty="0"/>
          </a:p>
        </p:txBody>
      </p:sp>
      <p:pic>
        <p:nvPicPr>
          <p:cNvPr id="86" name="Google Shape;86;p15" descr="Official logo of the Special Interest Group on the Design of Communication">
            <a:extLst>
              <a:ext uri="{FF2B5EF4-FFF2-40B4-BE49-F238E27FC236}">
                <a16:creationId xmlns:a16="http://schemas.microsoft.com/office/drawing/2014/main" id="{3DDC5295-65AC-BB51-60E8-40627CA29701}"/>
              </a:ext>
            </a:extLst>
          </p:cNvPr>
          <p:cNvPicPr preferRelativeResize="0"/>
          <p:nvPr/>
        </p:nvPicPr>
        <p:blipFill>
          <a:blip r:embed="rId3">
            <a:alphaModFix/>
          </a:blip>
          <a:stretch>
            <a:fillRect/>
          </a:stretch>
        </p:blipFill>
        <p:spPr>
          <a:xfrm>
            <a:off x="6325550" y="3971550"/>
            <a:ext cx="2735427" cy="1093899"/>
          </a:xfrm>
          <a:prstGeom prst="rect">
            <a:avLst/>
          </a:prstGeom>
          <a:noFill/>
          <a:ln>
            <a:noFill/>
          </a:ln>
        </p:spPr>
      </p:pic>
      <p:cxnSp>
        <p:nvCxnSpPr>
          <p:cNvPr id="88" name="Google Shape;88;p15">
            <a:extLst>
              <a:ext uri="{FF2B5EF4-FFF2-40B4-BE49-F238E27FC236}">
                <a16:creationId xmlns:a16="http://schemas.microsoft.com/office/drawing/2014/main" id="{2E7AB5A1-167B-6E44-F419-F92E9659D68F}"/>
              </a:ext>
            </a:extLst>
          </p:cNvPr>
          <p:cNvCxnSpPr/>
          <p:nvPr/>
        </p:nvCxnSpPr>
        <p:spPr>
          <a:xfrm>
            <a:off x="329550" y="988675"/>
            <a:ext cx="8356800" cy="0"/>
          </a:xfrm>
          <a:prstGeom prst="straightConnector1">
            <a:avLst/>
          </a:prstGeom>
          <a:noFill/>
          <a:ln w="9525" cap="flat" cmpd="sng">
            <a:solidFill>
              <a:schemeClr val="dk2"/>
            </a:solidFill>
            <a:prstDash val="solid"/>
            <a:round/>
            <a:headEnd type="none" w="med" len="med"/>
            <a:tailEnd type="none" w="med" len="med"/>
          </a:ln>
        </p:spPr>
      </p:cxnSp>
      <p:sp>
        <p:nvSpPr>
          <p:cNvPr id="2" name="Slide Number Placeholder 1">
            <a:extLst>
              <a:ext uri="{FF2B5EF4-FFF2-40B4-BE49-F238E27FC236}">
                <a16:creationId xmlns:a16="http://schemas.microsoft.com/office/drawing/2014/main" id="{A39F1BBA-67A2-8AE6-B9A1-808F6A6DD757}"/>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15</a:t>
            </a:fld>
            <a:endParaRPr lang="en"/>
          </a:p>
        </p:txBody>
      </p:sp>
      <p:sp>
        <p:nvSpPr>
          <p:cNvPr id="5" name="Google Shape;87;p15">
            <a:extLst>
              <a:ext uri="{FF2B5EF4-FFF2-40B4-BE49-F238E27FC236}">
                <a16:creationId xmlns:a16="http://schemas.microsoft.com/office/drawing/2014/main" id="{84FE6740-7877-6388-7420-B6CD60300E67}"/>
              </a:ext>
            </a:extLst>
          </p:cNvPr>
          <p:cNvSpPr txBox="1">
            <a:spLocks noGrp="1"/>
          </p:cNvSpPr>
          <p:nvPr>
            <p:ph type="body" idx="1"/>
          </p:nvPr>
        </p:nvSpPr>
        <p:spPr>
          <a:xfrm>
            <a:off x="348850" y="1017725"/>
            <a:ext cx="2109215" cy="3843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Goal:</a:t>
            </a:r>
          </a:p>
          <a:p>
            <a:pPr marL="0" lvl="0" indent="0" algn="l" rtl="0">
              <a:spcBef>
                <a:spcPts val="0"/>
              </a:spcBef>
              <a:spcAft>
                <a:spcPts val="0"/>
              </a:spcAft>
              <a:buNone/>
            </a:pPr>
            <a:endParaRPr lang="en" dirty="0"/>
          </a:p>
          <a:p>
            <a:pPr marL="0" lvl="0" indent="0" algn="l" rtl="0">
              <a:spcBef>
                <a:spcPts val="0"/>
              </a:spcBef>
              <a:spcAft>
                <a:spcPts val="0"/>
              </a:spcAft>
              <a:buNone/>
            </a:pPr>
            <a:endParaRPr lang="en" dirty="0"/>
          </a:p>
          <a:p>
            <a:pPr marL="0" lvl="0" indent="0" algn="l" rtl="0">
              <a:spcBef>
                <a:spcPts val="0"/>
              </a:spcBef>
              <a:spcAft>
                <a:spcPts val="0"/>
              </a:spcAft>
              <a:buNone/>
            </a:pPr>
            <a:endParaRPr lang="en" dirty="0"/>
          </a:p>
          <a:p>
            <a:pPr marL="0" lvl="0" indent="0" algn="l" rtl="0">
              <a:spcBef>
                <a:spcPts val="0"/>
              </a:spcBef>
              <a:spcAft>
                <a:spcPts val="0"/>
              </a:spcAft>
              <a:buNone/>
            </a:pPr>
            <a:endParaRPr lang="en" dirty="0"/>
          </a:p>
          <a:p>
            <a:pPr marL="0" lvl="0" indent="0" algn="l" rtl="0">
              <a:spcBef>
                <a:spcPts val="0"/>
              </a:spcBef>
              <a:spcAft>
                <a:spcPts val="0"/>
              </a:spcAft>
              <a:buNone/>
            </a:pPr>
            <a:endParaRPr lang="en" dirty="0"/>
          </a:p>
          <a:p>
            <a:pPr marL="0" lvl="0" indent="0" algn="l" rtl="0">
              <a:spcBef>
                <a:spcPts val="0"/>
              </a:spcBef>
              <a:spcAft>
                <a:spcPts val="0"/>
              </a:spcAft>
              <a:buNone/>
            </a:pPr>
            <a:endParaRPr lang="en" dirty="0"/>
          </a:p>
          <a:p>
            <a:pPr marL="0" lvl="0" indent="0" algn="l" rtl="0">
              <a:spcBef>
                <a:spcPts val="0"/>
              </a:spcBef>
              <a:spcAft>
                <a:spcPts val="0"/>
              </a:spcAft>
              <a:buNone/>
            </a:pPr>
            <a:r>
              <a:rPr lang="en" dirty="0"/>
              <a:t>Resources:</a:t>
            </a:r>
          </a:p>
          <a:p>
            <a:pPr marL="0" lvl="0" indent="0" algn="l" rtl="0">
              <a:spcBef>
                <a:spcPts val="0"/>
              </a:spcBef>
              <a:spcAft>
                <a:spcPts val="0"/>
              </a:spcAft>
              <a:buNone/>
            </a:pPr>
            <a:endParaRPr lang="en" dirty="0"/>
          </a:p>
          <a:p>
            <a:pPr marL="0" lvl="0" indent="0" algn="l" rtl="0">
              <a:spcBef>
                <a:spcPts val="0"/>
              </a:spcBef>
              <a:spcAft>
                <a:spcPts val="0"/>
              </a:spcAft>
              <a:buNone/>
            </a:pPr>
            <a:r>
              <a:rPr lang="en" dirty="0"/>
              <a:t>Contact: </a:t>
            </a:r>
            <a:endParaRPr dirty="0"/>
          </a:p>
        </p:txBody>
      </p:sp>
      <p:sp>
        <p:nvSpPr>
          <p:cNvPr id="6" name="Google Shape;87;p15">
            <a:extLst>
              <a:ext uri="{FF2B5EF4-FFF2-40B4-BE49-F238E27FC236}">
                <a16:creationId xmlns:a16="http://schemas.microsoft.com/office/drawing/2014/main" id="{460F8929-932D-262C-46C1-83A5F9781394}"/>
              </a:ext>
            </a:extLst>
          </p:cNvPr>
          <p:cNvSpPr txBox="1">
            <a:spLocks/>
          </p:cNvSpPr>
          <p:nvPr/>
        </p:nvSpPr>
        <p:spPr>
          <a:xfrm>
            <a:off x="1691151" y="997614"/>
            <a:ext cx="7103999" cy="38433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15000"/>
              </a:lnSpc>
              <a:spcBef>
                <a:spcPts val="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1pPr>
            <a:lvl2pPr marL="914400" marR="0" lvl="1"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2pPr>
            <a:lvl3pPr marL="1371600" marR="0" lvl="2"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3pPr>
            <a:lvl4pPr marL="1828800" marR="0" lvl="3"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L="2286000" marR="0" lvl="4"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L="2743200" marR="0" lvl="5"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L="3200400" marR="0" lvl="6"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L="3657600" marR="0" lvl="7"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L="4114800" marR="0" lvl="8"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pPr marL="0" indent="0">
              <a:buFont typeface="Arial"/>
              <a:buNone/>
            </a:pPr>
            <a:r>
              <a:rPr lang="en-US" dirty="0"/>
              <a:t>Identify and support three instructors who want to teach structured authoring in a DITA-based environment in their Fall 2025 courses. Instructors would use our guide for teaching with the XML/DITA curriculum resources which can be sequenced to form a learning path. Instructors would commit to testing our committee resources and periodically checking in the Rebekka. Recruiting pilots now.   </a:t>
            </a:r>
          </a:p>
          <a:p>
            <a:pPr marL="0" indent="0">
              <a:buFont typeface="Arial"/>
              <a:buNone/>
            </a:pPr>
            <a:endParaRPr lang="en-US" dirty="0"/>
          </a:p>
          <a:p>
            <a:pPr marL="0" indent="0">
              <a:buFont typeface="Arial"/>
              <a:buNone/>
            </a:pPr>
            <a:r>
              <a:rPr lang="en-US" dirty="0"/>
              <a:t>XML curriculum resources. Guide to be completed by July 15.  </a:t>
            </a:r>
          </a:p>
          <a:p>
            <a:pPr marL="0" indent="0">
              <a:buFont typeface="Arial"/>
              <a:buNone/>
            </a:pPr>
            <a:endParaRPr lang="en-US" dirty="0"/>
          </a:p>
          <a:p>
            <a:pPr marL="0" indent="0">
              <a:buFont typeface="Arial"/>
              <a:buNone/>
            </a:pPr>
            <a:r>
              <a:rPr lang="en-US" dirty="0"/>
              <a:t>Rebekka Andersen (</a:t>
            </a:r>
            <a:r>
              <a:rPr lang="en-US" sz="1600" dirty="0">
                <a:latin typeface="Courier New" panose="02070309020205020404" pitchFamily="49" charset="0"/>
                <a:cs typeface="Courier New" panose="02070309020205020404" pitchFamily="49" charset="0"/>
                <a:hlinkClick r:id="rId4"/>
              </a:rPr>
              <a:t>randersen@ucdavis.edu</a:t>
            </a:r>
            <a:r>
              <a:rPr lang="en-US" dirty="0"/>
              <a:t>)</a:t>
            </a:r>
          </a:p>
          <a:p>
            <a:pPr marL="0" indent="0">
              <a:buNone/>
            </a:pPr>
            <a:r>
              <a:rPr lang="en-US" dirty="0"/>
              <a:t>Carlos Evia (</a:t>
            </a:r>
            <a:r>
              <a:rPr lang="en-US" sz="1600" dirty="0">
                <a:latin typeface="Courier New" panose="02070309020205020404" pitchFamily="49" charset="0"/>
                <a:cs typeface="Courier New" panose="02070309020205020404" pitchFamily="49" charset="0"/>
              </a:rPr>
              <a:t>cevia@vt.edu</a:t>
            </a:r>
            <a:r>
              <a:rPr lang="en-US" dirty="0"/>
              <a:t>)</a:t>
            </a:r>
            <a:br>
              <a:rPr lang="en-US" dirty="0"/>
            </a:br>
            <a:endParaRPr lang="en-US" dirty="0"/>
          </a:p>
        </p:txBody>
      </p:sp>
    </p:spTree>
    <p:extLst>
      <p:ext uri="{BB962C8B-B14F-4D97-AF65-F5344CB8AC3E}">
        <p14:creationId xmlns:p14="http://schemas.microsoft.com/office/powerpoint/2010/main" val="9655625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84">
          <a:extLst>
            <a:ext uri="{FF2B5EF4-FFF2-40B4-BE49-F238E27FC236}">
              <a16:creationId xmlns:a16="http://schemas.microsoft.com/office/drawing/2014/main" id="{AECA921E-CDE8-2440-89D0-935145381983}"/>
            </a:ext>
          </a:extLst>
        </p:cNvPr>
        <p:cNvGrpSpPr/>
        <p:nvPr/>
      </p:nvGrpSpPr>
      <p:grpSpPr>
        <a:xfrm>
          <a:off x="0" y="0"/>
          <a:ext cx="0" cy="0"/>
          <a:chOff x="0" y="0"/>
          <a:chExt cx="0" cy="0"/>
        </a:xfrm>
      </p:grpSpPr>
      <p:sp>
        <p:nvSpPr>
          <p:cNvPr id="85" name="Google Shape;85;p15">
            <a:extLst>
              <a:ext uri="{FF2B5EF4-FFF2-40B4-BE49-F238E27FC236}">
                <a16:creationId xmlns:a16="http://schemas.microsoft.com/office/drawing/2014/main" id="{644058BE-115A-0CA8-1AAA-95B3D4CDCC55}"/>
              </a:ext>
            </a:extLst>
          </p:cNvPr>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dirty="0"/>
              <a:t>Activity-5: XML/Docs-as-code hybrid resources</a:t>
            </a:r>
            <a:endParaRPr dirty="0"/>
          </a:p>
        </p:txBody>
      </p:sp>
      <p:pic>
        <p:nvPicPr>
          <p:cNvPr id="86" name="Google Shape;86;p15" descr="Official logo of the Special Interest Group on the Design of Communication">
            <a:extLst>
              <a:ext uri="{FF2B5EF4-FFF2-40B4-BE49-F238E27FC236}">
                <a16:creationId xmlns:a16="http://schemas.microsoft.com/office/drawing/2014/main" id="{C8E1290B-FD10-5B87-481C-FA09DEFB7C54}"/>
              </a:ext>
            </a:extLst>
          </p:cNvPr>
          <p:cNvPicPr preferRelativeResize="0"/>
          <p:nvPr/>
        </p:nvPicPr>
        <p:blipFill>
          <a:blip r:embed="rId3">
            <a:alphaModFix/>
          </a:blip>
          <a:stretch>
            <a:fillRect/>
          </a:stretch>
        </p:blipFill>
        <p:spPr>
          <a:xfrm>
            <a:off x="6325550" y="3971550"/>
            <a:ext cx="2735427" cy="1093899"/>
          </a:xfrm>
          <a:prstGeom prst="rect">
            <a:avLst/>
          </a:prstGeom>
          <a:noFill/>
          <a:ln>
            <a:noFill/>
          </a:ln>
        </p:spPr>
      </p:pic>
      <p:cxnSp>
        <p:nvCxnSpPr>
          <p:cNvPr id="88" name="Google Shape;88;p15">
            <a:extLst>
              <a:ext uri="{FF2B5EF4-FFF2-40B4-BE49-F238E27FC236}">
                <a16:creationId xmlns:a16="http://schemas.microsoft.com/office/drawing/2014/main" id="{B2407BC2-A275-73EA-C0F4-66E17ABA5B20}"/>
              </a:ext>
            </a:extLst>
          </p:cNvPr>
          <p:cNvCxnSpPr/>
          <p:nvPr/>
        </p:nvCxnSpPr>
        <p:spPr>
          <a:xfrm>
            <a:off x="329550" y="988675"/>
            <a:ext cx="8356800" cy="0"/>
          </a:xfrm>
          <a:prstGeom prst="straightConnector1">
            <a:avLst/>
          </a:prstGeom>
          <a:noFill/>
          <a:ln w="9525" cap="flat" cmpd="sng">
            <a:solidFill>
              <a:schemeClr val="dk2"/>
            </a:solidFill>
            <a:prstDash val="solid"/>
            <a:round/>
            <a:headEnd type="none" w="med" len="med"/>
            <a:tailEnd type="none" w="med" len="med"/>
          </a:ln>
        </p:spPr>
      </p:cxnSp>
      <p:sp>
        <p:nvSpPr>
          <p:cNvPr id="2" name="Slide Number Placeholder 1">
            <a:extLst>
              <a:ext uri="{FF2B5EF4-FFF2-40B4-BE49-F238E27FC236}">
                <a16:creationId xmlns:a16="http://schemas.microsoft.com/office/drawing/2014/main" id="{3ECCD5DC-4EE6-8D54-3D1C-C8E07F7DDB04}"/>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16</a:t>
            </a:fld>
            <a:endParaRPr lang="en"/>
          </a:p>
        </p:txBody>
      </p:sp>
      <p:sp>
        <p:nvSpPr>
          <p:cNvPr id="5" name="Google Shape;87;p15">
            <a:extLst>
              <a:ext uri="{FF2B5EF4-FFF2-40B4-BE49-F238E27FC236}">
                <a16:creationId xmlns:a16="http://schemas.microsoft.com/office/drawing/2014/main" id="{0D54442A-F1C9-5B17-89AF-C3602A99654E}"/>
              </a:ext>
            </a:extLst>
          </p:cNvPr>
          <p:cNvSpPr txBox="1">
            <a:spLocks noGrp="1"/>
          </p:cNvSpPr>
          <p:nvPr>
            <p:ph type="body" idx="1"/>
          </p:nvPr>
        </p:nvSpPr>
        <p:spPr>
          <a:xfrm>
            <a:off x="348850" y="1017725"/>
            <a:ext cx="2109215" cy="3843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Goal:</a:t>
            </a:r>
          </a:p>
          <a:p>
            <a:pPr marL="0" lvl="0" indent="0" algn="l" rtl="0">
              <a:spcBef>
                <a:spcPts val="0"/>
              </a:spcBef>
              <a:spcAft>
                <a:spcPts val="0"/>
              </a:spcAft>
              <a:buNone/>
            </a:pPr>
            <a:endParaRPr lang="en" dirty="0"/>
          </a:p>
          <a:p>
            <a:pPr marL="0" lvl="0" indent="0" algn="l" rtl="0">
              <a:spcBef>
                <a:spcPts val="0"/>
              </a:spcBef>
              <a:spcAft>
                <a:spcPts val="0"/>
              </a:spcAft>
              <a:buNone/>
            </a:pPr>
            <a:endParaRPr lang="en" dirty="0"/>
          </a:p>
          <a:p>
            <a:pPr marL="0" lvl="0" indent="0" algn="l" rtl="0">
              <a:spcBef>
                <a:spcPts val="0"/>
              </a:spcBef>
              <a:spcAft>
                <a:spcPts val="0"/>
              </a:spcAft>
              <a:buNone/>
            </a:pPr>
            <a:endParaRPr lang="en" dirty="0"/>
          </a:p>
          <a:p>
            <a:pPr marL="0" lvl="0" indent="0" algn="l" rtl="0">
              <a:spcBef>
                <a:spcPts val="0"/>
              </a:spcBef>
              <a:spcAft>
                <a:spcPts val="0"/>
              </a:spcAft>
              <a:buNone/>
            </a:pPr>
            <a:r>
              <a:rPr lang="en" dirty="0"/>
              <a:t>Resources:</a:t>
            </a:r>
          </a:p>
          <a:p>
            <a:pPr marL="0" lvl="0" indent="0" algn="l" rtl="0">
              <a:spcBef>
                <a:spcPts val="0"/>
              </a:spcBef>
              <a:spcAft>
                <a:spcPts val="0"/>
              </a:spcAft>
              <a:buNone/>
            </a:pPr>
            <a:endParaRPr lang="en" dirty="0"/>
          </a:p>
          <a:p>
            <a:pPr marL="0" lvl="0" indent="0" algn="l" rtl="0">
              <a:spcBef>
                <a:spcPts val="0"/>
              </a:spcBef>
              <a:spcAft>
                <a:spcPts val="0"/>
              </a:spcAft>
              <a:buNone/>
            </a:pPr>
            <a:r>
              <a:rPr lang="en" dirty="0"/>
              <a:t>Contact: </a:t>
            </a:r>
            <a:endParaRPr dirty="0"/>
          </a:p>
        </p:txBody>
      </p:sp>
      <p:sp>
        <p:nvSpPr>
          <p:cNvPr id="6" name="Google Shape;87;p15">
            <a:extLst>
              <a:ext uri="{FF2B5EF4-FFF2-40B4-BE49-F238E27FC236}">
                <a16:creationId xmlns:a16="http://schemas.microsoft.com/office/drawing/2014/main" id="{598D6685-9758-FA76-74FA-784E5598ED45}"/>
              </a:ext>
            </a:extLst>
          </p:cNvPr>
          <p:cNvSpPr txBox="1">
            <a:spLocks/>
          </p:cNvSpPr>
          <p:nvPr/>
        </p:nvSpPr>
        <p:spPr>
          <a:xfrm>
            <a:off x="1691151" y="997614"/>
            <a:ext cx="7103999" cy="38433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15000"/>
              </a:lnSpc>
              <a:spcBef>
                <a:spcPts val="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1pPr>
            <a:lvl2pPr marL="914400" marR="0" lvl="1"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2pPr>
            <a:lvl3pPr marL="1371600" marR="0" lvl="2"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3pPr>
            <a:lvl4pPr marL="1828800" marR="0" lvl="3"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L="2286000" marR="0" lvl="4"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L="2743200" marR="0" lvl="5"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L="3200400" marR="0" lvl="6"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L="3657600" marR="0" lvl="7"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L="4114800" marR="0" lvl="8"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pPr marL="0" indent="0">
              <a:buFont typeface="Arial"/>
              <a:buNone/>
            </a:pPr>
            <a:r>
              <a:rPr lang="en-US" dirty="0"/>
              <a:t>Develop resources that demonstrate how to integrate content in Markdown with structured content in XML/DITA and Lightweight DITA in docs-as-code workflows. </a:t>
            </a:r>
          </a:p>
          <a:p>
            <a:pPr marL="0" indent="0">
              <a:buFont typeface="Arial"/>
              <a:buNone/>
            </a:pPr>
            <a:endParaRPr lang="en-US" dirty="0"/>
          </a:p>
          <a:p>
            <a:pPr marL="0" indent="0">
              <a:buFont typeface="Arial"/>
              <a:buNone/>
            </a:pPr>
            <a:r>
              <a:rPr lang="en-US" dirty="0"/>
              <a:t>In progress.</a:t>
            </a:r>
          </a:p>
          <a:p>
            <a:pPr marL="0" indent="0">
              <a:buFont typeface="Arial"/>
              <a:buNone/>
            </a:pPr>
            <a:endParaRPr lang="en-US" dirty="0"/>
          </a:p>
          <a:p>
            <a:pPr marL="0" indent="0">
              <a:buFont typeface="Arial"/>
              <a:buNone/>
            </a:pPr>
            <a:r>
              <a:rPr lang="en-US" dirty="0"/>
              <a:t>Carlos Evia (</a:t>
            </a:r>
            <a:r>
              <a:rPr lang="en-US" sz="1600" dirty="0">
                <a:latin typeface="Courier New" panose="02070309020205020404" pitchFamily="49" charset="0"/>
                <a:cs typeface="Courier New" panose="02070309020205020404" pitchFamily="49" charset="0"/>
              </a:rPr>
              <a:t>cevia@vt.edu</a:t>
            </a:r>
            <a:r>
              <a:rPr lang="en-US" dirty="0"/>
              <a:t>)</a:t>
            </a:r>
          </a:p>
        </p:txBody>
      </p:sp>
    </p:spTree>
    <p:extLst>
      <p:ext uri="{BB962C8B-B14F-4D97-AF65-F5344CB8AC3E}">
        <p14:creationId xmlns:p14="http://schemas.microsoft.com/office/powerpoint/2010/main" val="33139890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84">
          <a:extLst>
            <a:ext uri="{FF2B5EF4-FFF2-40B4-BE49-F238E27FC236}">
              <a16:creationId xmlns:a16="http://schemas.microsoft.com/office/drawing/2014/main" id="{1A4F8BB2-7F54-7FC0-37F5-64FCC9E9D59E}"/>
            </a:ext>
          </a:extLst>
        </p:cNvPr>
        <p:cNvGrpSpPr/>
        <p:nvPr/>
      </p:nvGrpSpPr>
      <p:grpSpPr>
        <a:xfrm>
          <a:off x="0" y="0"/>
          <a:ext cx="0" cy="0"/>
          <a:chOff x="0" y="0"/>
          <a:chExt cx="0" cy="0"/>
        </a:xfrm>
      </p:grpSpPr>
      <p:sp>
        <p:nvSpPr>
          <p:cNvPr id="85" name="Google Shape;85;p15">
            <a:extLst>
              <a:ext uri="{FF2B5EF4-FFF2-40B4-BE49-F238E27FC236}">
                <a16:creationId xmlns:a16="http://schemas.microsoft.com/office/drawing/2014/main" id="{A84616F7-3E54-A6F3-90F6-F4DEC698EB1F}"/>
              </a:ext>
            </a:extLst>
          </p:cNvPr>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dirty="0"/>
              <a:t>Closing thoughts</a:t>
            </a:r>
            <a:endParaRPr dirty="0"/>
          </a:p>
        </p:txBody>
      </p:sp>
      <p:pic>
        <p:nvPicPr>
          <p:cNvPr id="86" name="Google Shape;86;p15" descr="Official logo of the Special Interest Group on the Design of Communication">
            <a:extLst>
              <a:ext uri="{FF2B5EF4-FFF2-40B4-BE49-F238E27FC236}">
                <a16:creationId xmlns:a16="http://schemas.microsoft.com/office/drawing/2014/main" id="{BE8451A7-85F4-F320-F4F9-DF4A360A43D9}"/>
              </a:ext>
            </a:extLst>
          </p:cNvPr>
          <p:cNvPicPr preferRelativeResize="0"/>
          <p:nvPr/>
        </p:nvPicPr>
        <p:blipFill>
          <a:blip r:embed="rId3">
            <a:alphaModFix/>
          </a:blip>
          <a:stretch>
            <a:fillRect/>
          </a:stretch>
        </p:blipFill>
        <p:spPr>
          <a:xfrm>
            <a:off x="6325550" y="3971550"/>
            <a:ext cx="2735427" cy="1093899"/>
          </a:xfrm>
          <a:prstGeom prst="rect">
            <a:avLst/>
          </a:prstGeom>
          <a:noFill/>
          <a:ln>
            <a:noFill/>
          </a:ln>
        </p:spPr>
      </p:pic>
      <p:sp>
        <p:nvSpPr>
          <p:cNvPr id="87" name="Google Shape;87;p15">
            <a:extLst>
              <a:ext uri="{FF2B5EF4-FFF2-40B4-BE49-F238E27FC236}">
                <a16:creationId xmlns:a16="http://schemas.microsoft.com/office/drawing/2014/main" id="{746CBE5D-5C29-7D9F-4148-FC384DD719ED}"/>
              </a:ext>
            </a:extLst>
          </p:cNvPr>
          <p:cNvSpPr txBox="1">
            <a:spLocks noGrp="1"/>
          </p:cNvSpPr>
          <p:nvPr>
            <p:ph type="body" idx="1"/>
          </p:nvPr>
        </p:nvSpPr>
        <p:spPr>
          <a:xfrm>
            <a:off x="348850" y="1017725"/>
            <a:ext cx="8712000" cy="3843300"/>
          </a:xfrm>
          <a:prstGeom prst="rect">
            <a:avLst/>
          </a:prstGeom>
        </p:spPr>
        <p:txBody>
          <a:bodyPr spcFirstLastPara="1" wrap="square" lIns="91425" tIns="91425" rIns="91425" bIns="91425" anchor="t" anchorCtr="0">
            <a:normAutofit/>
          </a:bodyPr>
          <a:lstStyle/>
          <a:p>
            <a:pPr marL="342900" lvl="0" algn="l" rtl="0">
              <a:spcBef>
                <a:spcPts val="0"/>
              </a:spcBef>
              <a:spcAft>
                <a:spcPts val="0"/>
              </a:spcAft>
              <a:buFont typeface="+mj-lt"/>
              <a:buAutoNum type="arabicPeriod"/>
            </a:pPr>
            <a:r>
              <a:rPr lang="en" dirty="0"/>
              <a:t>AI is not replacing technical writers in general. It is accelerating the content development cycle and raising the bar for first-job skills. AI </a:t>
            </a:r>
            <a:r>
              <a:rPr lang="en" i="1" dirty="0"/>
              <a:t>will</a:t>
            </a:r>
            <a:r>
              <a:rPr lang="en" dirty="0"/>
              <a:t> replace many of the scut-work jobs previously performed by entry-level TWs. </a:t>
            </a:r>
          </a:p>
          <a:p>
            <a:pPr marL="342900" lvl="0" algn="l" rtl="0">
              <a:spcBef>
                <a:spcPts val="0"/>
              </a:spcBef>
              <a:spcAft>
                <a:spcPts val="0"/>
              </a:spcAft>
              <a:buFont typeface="+mj-lt"/>
              <a:buAutoNum type="arabicPeriod"/>
            </a:pPr>
            <a:r>
              <a:rPr lang="en" dirty="0"/>
              <a:t>Per the US Bureau of Labor Statistics </a:t>
            </a:r>
            <a:r>
              <a:rPr lang="en" i="1" dirty="0">
                <a:hlinkClick r:id="rId4"/>
              </a:rPr>
              <a:t>Occupational Outlook Handbook</a:t>
            </a:r>
            <a:r>
              <a:rPr lang="en" dirty="0"/>
              <a:t>, there will be a 4% increase in TW jobs in the next 10 years. That is quite low, assuming that 25% of current 50,000 technical writers will </a:t>
            </a:r>
            <a:r>
              <a:rPr lang="en" i="1" dirty="0"/>
              <a:t>not</a:t>
            </a:r>
            <a:r>
              <a:rPr lang="en" dirty="0"/>
              <a:t> be retiring. </a:t>
            </a:r>
          </a:p>
          <a:p>
            <a:pPr marL="342900" lvl="0" algn="l" rtl="0">
              <a:spcBef>
                <a:spcPts val="0"/>
              </a:spcBef>
              <a:spcAft>
                <a:spcPts val="0"/>
              </a:spcAft>
              <a:buFont typeface="+mj-lt"/>
              <a:buAutoNum type="arabicPeriod"/>
            </a:pPr>
            <a:r>
              <a:rPr lang="en" dirty="0"/>
              <a:t>If the resources and consulting that committee offers lowers the bar for instructors to design and deliver courses or course segments on structured authoring, that would be a huge success. </a:t>
            </a:r>
          </a:p>
          <a:p>
            <a:pPr marL="342900" lvl="0" algn="l" rtl="0">
              <a:spcBef>
                <a:spcPts val="0"/>
              </a:spcBef>
              <a:spcAft>
                <a:spcPts val="0"/>
              </a:spcAft>
              <a:buFont typeface="+mj-lt"/>
              <a:buAutoNum type="arabicPeriod"/>
            </a:pPr>
            <a:r>
              <a:rPr lang="en" dirty="0"/>
              <a:t>Please send us your thoughts and concerns. You are our stakeholders.   </a:t>
            </a:r>
          </a:p>
          <a:p>
            <a:pPr marL="342900" lvl="0" algn="l" rtl="0">
              <a:spcBef>
                <a:spcPts val="0"/>
              </a:spcBef>
              <a:spcAft>
                <a:spcPts val="0"/>
              </a:spcAft>
              <a:buFont typeface="+mj-lt"/>
              <a:buAutoNum type="arabicPeriod"/>
            </a:pPr>
            <a:endParaRPr dirty="0"/>
          </a:p>
        </p:txBody>
      </p:sp>
      <p:cxnSp>
        <p:nvCxnSpPr>
          <p:cNvPr id="88" name="Google Shape;88;p15">
            <a:extLst>
              <a:ext uri="{FF2B5EF4-FFF2-40B4-BE49-F238E27FC236}">
                <a16:creationId xmlns:a16="http://schemas.microsoft.com/office/drawing/2014/main" id="{4AF15EE4-3AC3-0D95-B6E7-0F26A1994D48}"/>
              </a:ext>
            </a:extLst>
          </p:cNvPr>
          <p:cNvCxnSpPr/>
          <p:nvPr/>
        </p:nvCxnSpPr>
        <p:spPr>
          <a:xfrm>
            <a:off x="329550" y="988675"/>
            <a:ext cx="8356800" cy="0"/>
          </a:xfrm>
          <a:prstGeom prst="straightConnector1">
            <a:avLst/>
          </a:prstGeom>
          <a:noFill/>
          <a:ln w="9525" cap="flat" cmpd="sng">
            <a:solidFill>
              <a:schemeClr val="dk2"/>
            </a:solidFill>
            <a:prstDash val="solid"/>
            <a:round/>
            <a:headEnd type="none" w="med" len="med"/>
            <a:tailEnd type="none" w="med" len="med"/>
          </a:ln>
        </p:spPr>
      </p:cxnSp>
      <p:sp>
        <p:nvSpPr>
          <p:cNvPr id="2" name="Slide Number Placeholder 1">
            <a:extLst>
              <a:ext uri="{FF2B5EF4-FFF2-40B4-BE49-F238E27FC236}">
                <a16:creationId xmlns:a16="http://schemas.microsoft.com/office/drawing/2014/main" id="{C6AC3469-8AA1-61A4-A8CD-79B70CBD6F30}"/>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17</a:t>
            </a:fld>
            <a:endParaRPr lang="en"/>
          </a:p>
        </p:txBody>
      </p:sp>
    </p:spTree>
    <p:extLst>
      <p:ext uri="{BB962C8B-B14F-4D97-AF65-F5344CB8AC3E}">
        <p14:creationId xmlns:p14="http://schemas.microsoft.com/office/powerpoint/2010/main" val="12633332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67"/>
        <p:cNvGrpSpPr/>
        <p:nvPr/>
      </p:nvGrpSpPr>
      <p:grpSpPr>
        <a:xfrm>
          <a:off x="0" y="0"/>
          <a:ext cx="0" cy="0"/>
          <a:chOff x="0" y="0"/>
          <a:chExt cx="0" cy="0"/>
        </a:xfrm>
      </p:grpSpPr>
      <p:sp>
        <p:nvSpPr>
          <p:cNvPr id="268" name="Google Shape;268;p28"/>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en"/>
              <a:t>Thank You!</a:t>
            </a:r>
            <a:endParaRPr/>
          </a:p>
        </p:txBody>
      </p:sp>
      <p:sp>
        <p:nvSpPr>
          <p:cNvPr id="269" name="Google Shape;269;p28"/>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p>
            <a:pPr marL="0" lvl="0" indent="0" algn="ctr" rtl="0">
              <a:spcBef>
                <a:spcPts val="0"/>
              </a:spcBef>
              <a:spcAft>
                <a:spcPts val="0"/>
              </a:spcAft>
              <a:buNone/>
            </a:pPr>
            <a:r>
              <a:rPr lang="en" sz="1491" dirty="0"/>
              <a:t>See the </a:t>
            </a:r>
            <a:r>
              <a:rPr lang="en" sz="1491" u="sng" dirty="0">
                <a:solidFill>
                  <a:schemeClr val="hlink"/>
                </a:solidFill>
                <a:hlinkClick r:id="rId3"/>
              </a:rPr>
              <a:t>Committee on Structured Authoring and Content Management </a:t>
            </a:r>
            <a:r>
              <a:rPr lang="en" sz="1491" dirty="0"/>
              <a:t>page of the ACM SIGDOC website to learn more about committee activities, available resources, and volunteer opportunities.</a:t>
            </a:r>
            <a:endParaRPr sz="1491" dirty="0"/>
          </a:p>
          <a:p>
            <a:pPr marL="0" lvl="0" indent="0" algn="ctr" rtl="0">
              <a:spcBef>
                <a:spcPts val="1200"/>
              </a:spcBef>
              <a:spcAft>
                <a:spcPts val="0"/>
              </a:spcAft>
              <a:buNone/>
            </a:pPr>
            <a:r>
              <a:rPr lang="en" sz="1491" dirty="0"/>
              <a:t>Contact Committee Chair Stan Doherty at </a:t>
            </a:r>
            <a:r>
              <a:rPr lang="en" sz="1491" u="sng" dirty="0">
                <a:solidFill>
                  <a:schemeClr val="hlink"/>
                </a:solidFill>
                <a:hlinkClick r:id="rId4"/>
              </a:rPr>
              <a:t>sjdoherty.acm@gmail.com</a:t>
            </a:r>
            <a:r>
              <a:rPr lang="en" sz="1491" dirty="0"/>
              <a:t> to learn more or to get involved. </a:t>
            </a:r>
            <a:endParaRPr dirty="0"/>
          </a:p>
        </p:txBody>
      </p:sp>
      <p:sp>
        <p:nvSpPr>
          <p:cNvPr id="2" name="Slide Number Placeholder 1">
            <a:extLst>
              <a:ext uri="{FF2B5EF4-FFF2-40B4-BE49-F238E27FC236}">
                <a16:creationId xmlns:a16="http://schemas.microsoft.com/office/drawing/2014/main" id="{5721D66A-F849-2DBF-E6D2-DC6592EFB738}"/>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18</a:t>
            </a:fld>
            <a:endParaRPr lang="en"/>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1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dirty="0"/>
              <a:t>Agenda</a:t>
            </a:r>
            <a:endParaRPr dirty="0"/>
          </a:p>
        </p:txBody>
      </p:sp>
      <p:pic>
        <p:nvPicPr>
          <p:cNvPr id="86" name="Google Shape;86;p15" descr="Official logo of the Special Interest Group on the Design of Communication"/>
          <p:cNvPicPr preferRelativeResize="0"/>
          <p:nvPr/>
        </p:nvPicPr>
        <p:blipFill>
          <a:blip r:embed="rId3">
            <a:alphaModFix/>
          </a:blip>
          <a:stretch>
            <a:fillRect/>
          </a:stretch>
        </p:blipFill>
        <p:spPr>
          <a:xfrm>
            <a:off x="6325550" y="3971550"/>
            <a:ext cx="2735427" cy="1093899"/>
          </a:xfrm>
          <a:prstGeom prst="rect">
            <a:avLst/>
          </a:prstGeom>
          <a:noFill/>
          <a:ln>
            <a:noFill/>
          </a:ln>
        </p:spPr>
      </p:pic>
      <p:sp>
        <p:nvSpPr>
          <p:cNvPr id="87" name="Google Shape;87;p15"/>
          <p:cNvSpPr txBox="1">
            <a:spLocks noGrp="1"/>
          </p:cNvSpPr>
          <p:nvPr>
            <p:ph type="body" idx="1"/>
          </p:nvPr>
        </p:nvSpPr>
        <p:spPr>
          <a:xfrm>
            <a:off x="348850" y="1017725"/>
            <a:ext cx="8712000" cy="3843300"/>
          </a:xfrm>
          <a:prstGeom prst="rect">
            <a:avLst/>
          </a:prstGeom>
        </p:spPr>
        <p:txBody>
          <a:bodyPr spcFirstLastPara="1" wrap="square" lIns="91425" tIns="91425" rIns="91425" bIns="91425" anchor="t" anchorCtr="0">
            <a:normAutofit/>
          </a:bodyPr>
          <a:lstStyle/>
          <a:p>
            <a:pPr marL="342900" lvl="0" algn="l" rtl="0">
              <a:spcBef>
                <a:spcPts val="0"/>
              </a:spcBef>
              <a:spcAft>
                <a:spcPts val="0"/>
              </a:spcAft>
              <a:buFont typeface="+mj-lt"/>
              <a:buAutoNum type="arabicPeriod"/>
            </a:pPr>
            <a:r>
              <a:rPr lang="en" dirty="0"/>
              <a:t>Who are we?</a:t>
            </a:r>
            <a:br>
              <a:rPr lang="en" dirty="0"/>
            </a:br>
            <a:r>
              <a:rPr lang="en" dirty="0"/>
              <a:t>- Mission</a:t>
            </a:r>
            <a:br>
              <a:rPr lang="en" dirty="0"/>
            </a:br>
            <a:r>
              <a:rPr lang="en" dirty="0"/>
              <a:t>- Roadmap</a:t>
            </a:r>
          </a:p>
          <a:p>
            <a:pPr marL="342900" lvl="0" algn="l" rtl="0">
              <a:spcBef>
                <a:spcPts val="0"/>
              </a:spcBef>
              <a:spcAft>
                <a:spcPts val="0"/>
              </a:spcAft>
              <a:buFont typeface="+mj-lt"/>
              <a:buAutoNum type="arabicPeriod"/>
            </a:pPr>
            <a:r>
              <a:rPr lang="en" dirty="0"/>
              <a:t>2025 activities:</a:t>
            </a:r>
            <a:br>
              <a:rPr lang="en" dirty="0"/>
            </a:br>
            <a:r>
              <a:rPr lang="en" dirty="0"/>
              <a:t>- Curriculum resource development</a:t>
            </a:r>
            <a:br>
              <a:rPr lang="en" dirty="0"/>
            </a:br>
            <a:r>
              <a:rPr lang="en" dirty="0"/>
              <a:t>- XML curriculum learning paths</a:t>
            </a:r>
            <a:br>
              <a:rPr lang="en" dirty="0"/>
            </a:br>
            <a:r>
              <a:rPr lang="en" dirty="0"/>
              <a:t>- No-frills, industry-flavored style guide</a:t>
            </a:r>
            <a:br>
              <a:rPr lang="en" dirty="0"/>
            </a:br>
            <a:r>
              <a:rPr lang="en" dirty="0"/>
              <a:t>- Curriculum pilot projects</a:t>
            </a:r>
            <a:br>
              <a:rPr lang="en" dirty="0"/>
            </a:br>
            <a:r>
              <a:rPr lang="en" dirty="0"/>
              <a:t>- </a:t>
            </a:r>
            <a:r>
              <a:rPr lang="en-US" dirty="0"/>
              <a:t>XML/Docs-as-code hybrid resources</a:t>
            </a:r>
          </a:p>
          <a:p>
            <a:pPr marL="342900" lvl="0" algn="l" rtl="0">
              <a:spcBef>
                <a:spcPts val="0"/>
              </a:spcBef>
              <a:spcAft>
                <a:spcPts val="0"/>
              </a:spcAft>
              <a:buFont typeface="+mj-lt"/>
              <a:buAutoNum type="arabicPeriod"/>
            </a:pPr>
            <a:r>
              <a:rPr lang="en-US" dirty="0"/>
              <a:t>Closing thoughts</a:t>
            </a:r>
            <a:endParaRPr dirty="0"/>
          </a:p>
        </p:txBody>
      </p:sp>
      <p:cxnSp>
        <p:nvCxnSpPr>
          <p:cNvPr id="88" name="Google Shape;88;p15"/>
          <p:cNvCxnSpPr/>
          <p:nvPr/>
        </p:nvCxnSpPr>
        <p:spPr>
          <a:xfrm>
            <a:off x="329550" y="988675"/>
            <a:ext cx="8356800" cy="0"/>
          </a:xfrm>
          <a:prstGeom prst="straightConnector1">
            <a:avLst/>
          </a:prstGeom>
          <a:noFill/>
          <a:ln w="9525" cap="flat" cmpd="sng">
            <a:solidFill>
              <a:schemeClr val="dk2"/>
            </a:solidFill>
            <a:prstDash val="solid"/>
            <a:round/>
            <a:headEnd type="none" w="med" len="med"/>
            <a:tailEnd type="none" w="med" len="med"/>
          </a:ln>
        </p:spPr>
      </p:cxnSp>
      <p:sp>
        <p:nvSpPr>
          <p:cNvPr id="2" name="Slide Number Placeholder 1">
            <a:extLst>
              <a:ext uri="{FF2B5EF4-FFF2-40B4-BE49-F238E27FC236}">
                <a16:creationId xmlns:a16="http://schemas.microsoft.com/office/drawing/2014/main" id="{8BEB1D15-F060-994B-EC6B-8118872576F7}"/>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2</a:t>
            </a:fld>
            <a:endParaRPr lang="en"/>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4">
          <a:extLst>
            <a:ext uri="{FF2B5EF4-FFF2-40B4-BE49-F238E27FC236}">
              <a16:creationId xmlns:a16="http://schemas.microsoft.com/office/drawing/2014/main" id="{C43C49C4-0FF5-684A-3F5A-B14848FE277D}"/>
            </a:ext>
          </a:extLst>
        </p:cNvPr>
        <p:cNvGrpSpPr/>
        <p:nvPr/>
      </p:nvGrpSpPr>
      <p:grpSpPr>
        <a:xfrm>
          <a:off x="0" y="0"/>
          <a:ext cx="0" cy="0"/>
          <a:chOff x="0" y="0"/>
          <a:chExt cx="0" cy="0"/>
        </a:xfrm>
      </p:grpSpPr>
      <p:sp>
        <p:nvSpPr>
          <p:cNvPr id="85" name="Google Shape;85;p15">
            <a:extLst>
              <a:ext uri="{FF2B5EF4-FFF2-40B4-BE49-F238E27FC236}">
                <a16:creationId xmlns:a16="http://schemas.microsoft.com/office/drawing/2014/main" id="{5E492C44-3434-E8C7-5541-79ACBD98AF9B}"/>
              </a:ext>
            </a:extLst>
          </p:cNvPr>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dirty="0"/>
              <a:t>Mission</a:t>
            </a:r>
            <a:endParaRPr dirty="0"/>
          </a:p>
        </p:txBody>
      </p:sp>
      <p:pic>
        <p:nvPicPr>
          <p:cNvPr id="86" name="Google Shape;86;p15" descr="Official logo of the Special Interest Group on the Design of Communication">
            <a:extLst>
              <a:ext uri="{FF2B5EF4-FFF2-40B4-BE49-F238E27FC236}">
                <a16:creationId xmlns:a16="http://schemas.microsoft.com/office/drawing/2014/main" id="{5213B30C-895C-3EBE-8698-E1A4A457A2DB}"/>
              </a:ext>
            </a:extLst>
          </p:cNvPr>
          <p:cNvPicPr preferRelativeResize="0"/>
          <p:nvPr/>
        </p:nvPicPr>
        <p:blipFill>
          <a:blip r:embed="rId3">
            <a:alphaModFix/>
          </a:blip>
          <a:stretch>
            <a:fillRect/>
          </a:stretch>
        </p:blipFill>
        <p:spPr>
          <a:xfrm>
            <a:off x="6325550" y="3971550"/>
            <a:ext cx="2735427" cy="1093899"/>
          </a:xfrm>
          <a:prstGeom prst="rect">
            <a:avLst/>
          </a:prstGeom>
          <a:noFill/>
          <a:ln>
            <a:noFill/>
          </a:ln>
        </p:spPr>
      </p:pic>
      <p:sp>
        <p:nvSpPr>
          <p:cNvPr id="87" name="Google Shape;87;p15">
            <a:extLst>
              <a:ext uri="{FF2B5EF4-FFF2-40B4-BE49-F238E27FC236}">
                <a16:creationId xmlns:a16="http://schemas.microsoft.com/office/drawing/2014/main" id="{2F5624CE-50FD-C0A5-6365-81DC3D666767}"/>
              </a:ext>
            </a:extLst>
          </p:cNvPr>
          <p:cNvSpPr txBox="1">
            <a:spLocks noGrp="1"/>
          </p:cNvSpPr>
          <p:nvPr>
            <p:ph type="body" idx="1"/>
          </p:nvPr>
        </p:nvSpPr>
        <p:spPr>
          <a:xfrm>
            <a:off x="348850" y="1017725"/>
            <a:ext cx="8712000" cy="38433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US" dirty="0"/>
              <a:t>This SIGDOC committee promotes collaboration between academic programs in technical communication (professors, students, researchers) and industry professionals (writers, architects, trainers, managers). We’ve narrowed the scope of our committee work to “structured authoring” and “content management.”</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Steering Committee members include both academic and industry practitioners:</a:t>
            </a:r>
            <a:endParaRPr dirty="0"/>
          </a:p>
        </p:txBody>
      </p:sp>
      <p:cxnSp>
        <p:nvCxnSpPr>
          <p:cNvPr id="88" name="Google Shape;88;p15">
            <a:extLst>
              <a:ext uri="{FF2B5EF4-FFF2-40B4-BE49-F238E27FC236}">
                <a16:creationId xmlns:a16="http://schemas.microsoft.com/office/drawing/2014/main" id="{91AD49B5-DA5A-E0AB-9A20-53B596FE615E}"/>
              </a:ext>
            </a:extLst>
          </p:cNvPr>
          <p:cNvCxnSpPr/>
          <p:nvPr/>
        </p:nvCxnSpPr>
        <p:spPr>
          <a:xfrm>
            <a:off x="329550" y="988675"/>
            <a:ext cx="8356800" cy="0"/>
          </a:xfrm>
          <a:prstGeom prst="straightConnector1">
            <a:avLst/>
          </a:prstGeom>
          <a:noFill/>
          <a:ln w="9525" cap="flat" cmpd="sng">
            <a:solidFill>
              <a:schemeClr val="dk2"/>
            </a:solidFill>
            <a:prstDash val="solid"/>
            <a:round/>
            <a:headEnd type="none" w="med" len="med"/>
            <a:tailEnd type="none" w="med" len="med"/>
          </a:ln>
        </p:spPr>
      </p:cxnSp>
      <p:sp>
        <p:nvSpPr>
          <p:cNvPr id="2" name="Slide Number Placeholder 1">
            <a:extLst>
              <a:ext uri="{FF2B5EF4-FFF2-40B4-BE49-F238E27FC236}">
                <a16:creationId xmlns:a16="http://schemas.microsoft.com/office/drawing/2014/main" id="{46D712D7-75B4-3CF8-0DED-8798C8FB9E48}"/>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3</a:t>
            </a:fld>
            <a:endParaRPr lang="en"/>
          </a:p>
        </p:txBody>
      </p:sp>
      <p:sp>
        <p:nvSpPr>
          <p:cNvPr id="3" name="Google Shape;87;p15">
            <a:extLst>
              <a:ext uri="{FF2B5EF4-FFF2-40B4-BE49-F238E27FC236}">
                <a16:creationId xmlns:a16="http://schemas.microsoft.com/office/drawing/2014/main" id="{A42D2DA4-1C88-B3DF-491F-DB9C3525F8C3}"/>
              </a:ext>
            </a:extLst>
          </p:cNvPr>
          <p:cNvSpPr txBox="1">
            <a:spLocks/>
          </p:cNvSpPr>
          <p:nvPr/>
        </p:nvSpPr>
        <p:spPr>
          <a:xfrm>
            <a:off x="358555" y="3033336"/>
            <a:ext cx="3279380" cy="113554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15000"/>
              </a:lnSpc>
              <a:spcBef>
                <a:spcPts val="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1pPr>
            <a:lvl2pPr marL="914400" marR="0" lvl="1"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2pPr>
            <a:lvl3pPr marL="1371600" marR="0" lvl="2"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3pPr>
            <a:lvl4pPr marL="1828800" marR="0" lvl="3"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L="2286000" marR="0" lvl="4"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L="2743200" marR="0" lvl="5"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L="3200400" marR="0" lvl="6"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L="3657600" marR="0" lvl="7"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L="4114800" marR="0" lvl="8"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pPr marL="0" indent="0">
              <a:buFont typeface="Arial"/>
              <a:buNone/>
            </a:pPr>
            <a:r>
              <a:rPr lang="en-US" sz="1200" b="1" dirty="0"/>
              <a:t>Academic</a:t>
            </a:r>
          </a:p>
          <a:p>
            <a:pPr marL="0" indent="0">
              <a:buFont typeface="Arial"/>
              <a:buNone/>
            </a:pPr>
            <a:r>
              <a:rPr lang="en-US" sz="1200" dirty="0"/>
              <a:t>Rebekka Andersen, Ph.D. (UC Davis)</a:t>
            </a:r>
          </a:p>
          <a:p>
            <a:pPr marL="0" indent="0">
              <a:buFont typeface="Arial"/>
              <a:buNone/>
            </a:pPr>
            <a:r>
              <a:rPr lang="en-US" sz="1200" dirty="0"/>
              <a:t>Carlos Evia, Ph.D. (Virginia Tech)</a:t>
            </a:r>
          </a:p>
          <a:p>
            <a:pPr marL="0" indent="0">
              <a:buFont typeface="Arial"/>
              <a:buNone/>
            </a:pPr>
            <a:r>
              <a:rPr lang="en-US" sz="1200" dirty="0"/>
              <a:t>Emily </a:t>
            </a:r>
            <a:r>
              <a:rPr lang="en-US" sz="1200" dirty="0" err="1"/>
              <a:t>Gresbrink</a:t>
            </a:r>
            <a:r>
              <a:rPr lang="en-US" sz="1200" dirty="0"/>
              <a:t>, Ph.D. (Minn. St., Mankato)</a:t>
            </a:r>
          </a:p>
          <a:p>
            <a:pPr marL="0" indent="0">
              <a:buFont typeface="Arial"/>
              <a:buNone/>
            </a:pPr>
            <a:r>
              <a:rPr lang="en-US" sz="1200" dirty="0" err="1"/>
              <a:t>Chenxing</a:t>
            </a:r>
            <a:r>
              <a:rPr lang="en-US" sz="1200" dirty="0"/>
              <a:t> Xie, Ph.D. (Univ. Cincinnati)</a:t>
            </a:r>
          </a:p>
        </p:txBody>
      </p:sp>
      <p:sp>
        <p:nvSpPr>
          <p:cNvPr id="4" name="Google Shape;87;p15">
            <a:extLst>
              <a:ext uri="{FF2B5EF4-FFF2-40B4-BE49-F238E27FC236}">
                <a16:creationId xmlns:a16="http://schemas.microsoft.com/office/drawing/2014/main" id="{D2CE848D-4347-BC34-7523-EE37C7189EB2}"/>
              </a:ext>
            </a:extLst>
          </p:cNvPr>
          <p:cNvSpPr txBox="1">
            <a:spLocks/>
          </p:cNvSpPr>
          <p:nvPr/>
        </p:nvSpPr>
        <p:spPr>
          <a:xfrm>
            <a:off x="3445939" y="3048086"/>
            <a:ext cx="3426810" cy="1664291"/>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15000"/>
              </a:lnSpc>
              <a:spcBef>
                <a:spcPts val="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1pPr>
            <a:lvl2pPr marL="914400" marR="0" lvl="1"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2pPr>
            <a:lvl3pPr marL="1371600" marR="0" lvl="2"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3pPr>
            <a:lvl4pPr marL="1828800" marR="0" lvl="3"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L="2286000" marR="0" lvl="4"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L="2743200" marR="0" lvl="5"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L="3200400" marR="0" lvl="6"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L="3657600" marR="0" lvl="7"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L="4114800" marR="0" lvl="8"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pPr marL="0" indent="0">
              <a:buFont typeface="Arial"/>
              <a:buNone/>
            </a:pPr>
            <a:r>
              <a:rPr lang="en-US" sz="1200" b="1" dirty="0"/>
              <a:t>Industry</a:t>
            </a:r>
            <a:endParaRPr lang="en-US" sz="1200" dirty="0"/>
          </a:p>
          <a:p>
            <a:pPr marL="0" indent="0">
              <a:buFont typeface="Arial"/>
              <a:buNone/>
            </a:pPr>
            <a:r>
              <a:rPr lang="en-US" sz="1200" dirty="0"/>
              <a:t>Stan Doherty, Ph.D. (Google LLC, OASIS)</a:t>
            </a:r>
          </a:p>
          <a:p>
            <a:pPr marL="0" indent="0">
              <a:buFont typeface="Arial"/>
              <a:buNone/>
            </a:pPr>
            <a:r>
              <a:rPr lang="en-US" sz="1200" dirty="0"/>
              <a:t>Oliver Fischer (Red Hat  - Germany)</a:t>
            </a:r>
          </a:p>
          <a:p>
            <a:pPr marL="0" indent="0">
              <a:buFont typeface="Arial"/>
              <a:buNone/>
            </a:pPr>
            <a:r>
              <a:rPr lang="en-US" sz="1200" dirty="0"/>
              <a:t>Ashley Hardin (Red Hat)</a:t>
            </a:r>
          </a:p>
          <a:p>
            <a:pPr marL="0" indent="0">
              <a:buFont typeface="Arial"/>
              <a:buNone/>
            </a:pPr>
            <a:r>
              <a:rPr lang="en-US" sz="1200" dirty="0"/>
              <a:t>Stefan Jung (</a:t>
            </a:r>
            <a:r>
              <a:rPr lang="en-US" sz="1200" dirty="0" err="1"/>
              <a:t>Dometic</a:t>
            </a:r>
            <a:r>
              <a:rPr lang="en-US" sz="1200" dirty="0"/>
              <a:t> – Germany)</a:t>
            </a:r>
          </a:p>
          <a:p>
            <a:pPr marL="0" indent="0">
              <a:buFont typeface="Arial"/>
              <a:buNone/>
            </a:pPr>
            <a:r>
              <a:rPr lang="en-US" sz="1200" dirty="0"/>
              <a:t>Keith </a:t>
            </a:r>
            <a:r>
              <a:rPr lang="en-US" sz="1200" dirty="0" err="1"/>
              <a:t>Schengili</a:t>
            </a:r>
            <a:r>
              <a:rPr lang="en-US" sz="1200" dirty="0"/>
              <a:t>-Roberts (</a:t>
            </a:r>
            <a:r>
              <a:rPr lang="en-US" sz="1200" dirty="0" err="1"/>
              <a:t>DITAwriter</a:t>
            </a:r>
            <a:r>
              <a:rPr lang="en-US" sz="1200" dirty="0"/>
              <a:t>)</a:t>
            </a:r>
          </a:p>
          <a:p>
            <a:pPr marL="0" indent="0">
              <a:buFont typeface="Arial"/>
              <a:buNone/>
            </a:pPr>
            <a:r>
              <a:rPr lang="en-US" sz="1200" dirty="0"/>
              <a:t>Frank Wegmann (Software AG – Germany)</a:t>
            </a:r>
          </a:p>
        </p:txBody>
      </p:sp>
      <p:cxnSp>
        <p:nvCxnSpPr>
          <p:cNvPr id="6" name="Straight Connector 5">
            <a:extLst>
              <a:ext uri="{FF2B5EF4-FFF2-40B4-BE49-F238E27FC236}">
                <a16:creationId xmlns:a16="http://schemas.microsoft.com/office/drawing/2014/main" id="{2A89F99C-EA8C-E8D8-40AD-7A92E6E683AE}"/>
              </a:ext>
            </a:extLst>
          </p:cNvPr>
          <p:cNvCxnSpPr/>
          <p:nvPr/>
        </p:nvCxnSpPr>
        <p:spPr>
          <a:xfrm>
            <a:off x="358555" y="3323303"/>
            <a:ext cx="291558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B0135CFE-52D9-6823-3294-5891028FCEAC}"/>
              </a:ext>
            </a:extLst>
          </p:cNvPr>
          <p:cNvCxnSpPr/>
          <p:nvPr/>
        </p:nvCxnSpPr>
        <p:spPr>
          <a:xfrm>
            <a:off x="3445939" y="3323303"/>
            <a:ext cx="2915587"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707440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4">
          <a:extLst>
            <a:ext uri="{FF2B5EF4-FFF2-40B4-BE49-F238E27FC236}">
              <a16:creationId xmlns:a16="http://schemas.microsoft.com/office/drawing/2014/main" id="{BAF9C9B6-4603-CCDC-F6DE-92B6CC327117}"/>
            </a:ext>
          </a:extLst>
        </p:cNvPr>
        <p:cNvGrpSpPr/>
        <p:nvPr/>
      </p:nvGrpSpPr>
      <p:grpSpPr>
        <a:xfrm>
          <a:off x="0" y="0"/>
          <a:ext cx="0" cy="0"/>
          <a:chOff x="0" y="0"/>
          <a:chExt cx="0" cy="0"/>
        </a:xfrm>
      </p:grpSpPr>
      <p:sp>
        <p:nvSpPr>
          <p:cNvPr id="85" name="Google Shape;85;p15">
            <a:extLst>
              <a:ext uri="{FF2B5EF4-FFF2-40B4-BE49-F238E27FC236}">
                <a16:creationId xmlns:a16="http://schemas.microsoft.com/office/drawing/2014/main" id="{B09E93F6-DF42-EF50-AF97-D6CD23CF3E64}"/>
              </a:ext>
            </a:extLst>
          </p:cNvPr>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dirty="0"/>
              <a:t>What is structured content?</a:t>
            </a:r>
            <a:endParaRPr dirty="0"/>
          </a:p>
        </p:txBody>
      </p:sp>
      <p:pic>
        <p:nvPicPr>
          <p:cNvPr id="86" name="Google Shape;86;p15" descr="Official logo of the Special Interest Group on the Design of Communication">
            <a:extLst>
              <a:ext uri="{FF2B5EF4-FFF2-40B4-BE49-F238E27FC236}">
                <a16:creationId xmlns:a16="http://schemas.microsoft.com/office/drawing/2014/main" id="{59A36585-50FD-DA09-9495-08E2527462F0}"/>
              </a:ext>
            </a:extLst>
          </p:cNvPr>
          <p:cNvPicPr preferRelativeResize="0"/>
          <p:nvPr/>
        </p:nvPicPr>
        <p:blipFill>
          <a:blip r:embed="rId3">
            <a:alphaModFix/>
          </a:blip>
          <a:stretch>
            <a:fillRect/>
          </a:stretch>
        </p:blipFill>
        <p:spPr>
          <a:xfrm>
            <a:off x="6325550" y="3971550"/>
            <a:ext cx="2735427" cy="1093899"/>
          </a:xfrm>
          <a:prstGeom prst="rect">
            <a:avLst/>
          </a:prstGeom>
          <a:noFill/>
          <a:ln>
            <a:noFill/>
          </a:ln>
        </p:spPr>
      </p:pic>
      <p:sp>
        <p:nvSpPr>
          <p:cNvPr id="87" name="Google Shape;87;p15">
            <a:extLst>
              <a:ext uri="{FF2B5EF4-FFF2-40B4-BE49-F238E27FC236}">
                <a16:creationId xmlns:a16="http://schemas.microsoft.com/office/drawing/2014/main" id="{B6526985-B64F-5A9B-6A8A-14977383B6B9}"/>
              </a:ext>
            </a:extLst>
          </p:cNvPr>
          <p:cNvSpPr txBox="1">
            <a:spLocks noGrp="1"/>
          </p:cNvSpPr>
          <p:nvPr>
            <p:ph type="body" idx="1"/>
          </p:nvPr>
        </p:nvSpPr>
        <p:spPr>
          <a:xfrm>
            <a:off x="348850" y="1017725"/>
            <a:ext cx="8712000" cy="3843300"/>
          </a:xfrm>
          <a:prstGeom prst="rect">
            <a:avLst/>
          </a:prstGeom>
        </p:spPr>
        <p:txBody>
          <a:bodyPr spcFirstLastPara="1" wrap="square" lIns="91425" tIns="91425" rIns="91425" bIns="91425" anchor="t" anchorCtr="0">
            <a:normAutofit fontScale="85000" lnSpcReduction="20000"/>
          </a:bodyPr>
          <a:lstStyle/>
          <a:p>
            <a:pPr marL="0" lvl="0" indent="0" algn="l" rtl="0">
              <a:spcBef>
                <a:spcPts val="0"/>
              </a:spcBef>
              <a:spcAft>
                <a:spcPts val="0"/>
              </a:spcAft>
              <a:buNone/>
            </a:pPr>
            <a:r>
              <a:rPr lang="en-US" dirty="0"/>
              <a:t>Structured authoring consists of a collection of standards, technologies, and best practices prevalent in the field of technical communication. “Structure” in this context implies that individual documents comply with a specific set of software-enforced rules governing allowable elements, attributes, and relationships. </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Software applications such as parsers validate the individual document against its declared rule set. </a:t>
            </a:r>
          </a:p>
          <a:p>
            <a:pPr marL="0" lvl="0" indent="0" algn="l" rtl="0">
              <a:spcBef>
                <a:spcPts val="0"/>
              </a:spcBef>
              <a:spcAft>
                <a:spcPts val="0"/>
              </a:spcAft>
              <a:buNone/>
            </a:pPr>
            <a:r>
              <a:rPr lang="en-US" dirty="0"/>
              <a:t>Frequently implemented with structured authoring projects are the following best practices for content development:</a:t>
            </a:r>
          </a:p>
          <a:p>
            <a:pPr marL="0" lvl="0" indent="0" algn="l" rtl="0">
              <a:spcBef>
                <a:spcPts val="0"/>
              </a:spcBef>
              <a:spcAft>
                <a:spcPts val="0"/>
              </a:spcAft>
              <a:buNone/>
            </a:pPr>
            <a:endParaRPr lang="en-US" dirty="0"/>
          </a:p>
          <a:p>
            <a:pPr marL="285750" indent="-285750"/>
            <a:r>
              <a:rPr lang="en-US" dirty="0"/>
              <a:t>AI model training</a:t>
            </a:r>
          </a:p>
          <a:p>
            <a:pPr marL="285750" indent="-285750"/>
            <a:r>
              <a:rPr lang="en-US" dirty="0"/>
              <a:t>Semantic markup    </a:t>
            </a:r>
          </a:p>
          <a:p>
            <a:pPr marL="285750" indent="-285750"/>
            <a:r>
              <a:rPr lang="en-US" dirty="0"/>
              <a:t>Information typing</a:t>
            </a:r>
          </a:p>
          <a:p>
            <a:pPr marL="285750" indent="-285750"/>
            <a:r>
              <a:rPr lang="en-US" dirty="0"/>
              <a:t>Minimalism</a:t>
            </a:r>
          </a:p>
          <a:p>
            <a:pPr marL="285750" indent="-285750"/>
            <a:r>
              <a:rPr lang="en-US" dirty="0"/>
              <a:t>Topic-based authoring</a:t>
            </a:r>
          </a:p>
          <a:p>
            <a:pPr marL="285750" indent="-285750"/>
            <a:r>
              <a:rPr lang="en-US" dirty="0"/>
              <a:t>Metadata-based navigation and assembly</a:t>
            </a:r>
          </a:p>
          <a:p>
            <a:pPr marL="285750" indent="-285750"/>
            <a:r>
              <a:rPr lang="en-US" dirty="0"/>
              <a:t>Content reuse by reference</a:t>
            </a:r>
          </a:p>
        </p:txBody>
      </p:sp>
      <p:cxnSp>
        <p:nvCxnSpPr>
          <p:cNvPr id="88" name="Google Shape;88;p15">
            <a:extLst>
              <a:ext uri="{FF2B5EF4-FFF2-40B4-BE49-F238E27FC236}">
                <a16:creationId xmlns:a16="http://schemas.microsoft.com/office/drawing/2014/main" id="{068B315C-DCCA-7189-785C-90A3B9919253}"/>
              </a:ext>
            </a:extLst>
          </p:cNvPr>
          <p:cNvCxnSpPr/>
          <p:nvPr/>
        </p:nvCxnSpPr>
        <p:spPr>
          <a:xfrm>
            <a:off x="329550" y="988675"/>
            <a:ext cx="8356800" cy="0"/>
          </a:xfrm>
          <a:prstGeom prst="straightConnector1">
            <a:avLst/>
          </a:prstGeom>
          <a:noFill/>
          <a:ln w="9525" cap="flat" cmpd="sng">
            <a:solidFill>
              <a:schemeClr val="dk2"/>
            </a:solidFill>
            <a:prstDash val="solid"/>
            <a:round/>
            <a:headEnd type="none" w="med" len="med"/>
            <a:tailEnd type="none" w="med" len="med"/>
          </a:ln>
        </p:spPr>
      </p:cxnSp>
      <p:sp>
        <p:nvSpPr>
          <p:cNvPr id="2" name="Slide Number Placeholder 1">
            <a:extLst>
              <a:ext uri="{FF2B5EF4-FFF2-40B4-BE49-F238E27FC236}">
                <a16:creationId xmlns:a16="http://schemas.microsoft.com/office/drawing/2014/main" id="{066C55A1-FB38-B9BF-C25B-2A4A92155505}"/>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4</a:t>
            </a:fld>
            <a:endParaRPr lang="en"/>
          </a:p>
        </p:txBody>
      </p:sp>
    </p:spTree>
    <p:extLst>
      <p:ext uri="{BB962C8B-B14F-4D97-AF65-F5344CB8AC3E}">
        <p14:creationId xmlns:p14="http://schemas.microsoft.com/office/powerpoint/2010/main" val="8482498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4">
          <a:extLst>
            <a:ext uri="{FF2B5EF4-FFF2-40B4-BE49-F238E27FC236}">
              <a16:creationId xmlns:a16="http://schemas.microsoft.com/office/drawing/2014/main" id="{90A3A93E-C725-ABE2-D521-CD513AC1CBBA}"/>
            </a:ext>
          </a:extLst>
        </p:cNvPr>
        <p:cNvGrpSpPr/>
        <p:nvPr/>
      </p:nvGrpSpPr>
      <p:grpSpPr>
        <a:xfrm>
          <a:off x="0" y="0"/>
          <a:ext cx="0" cy="0"/>
          <a:chOff x="0" y="0"/>
          <a:chExt cx="0" cy="0"/>
        </a:xfrm>
      </p:grpSpPr>
      <p:sp>
        <p:nvSpPr>
          <p:cNvPr id="85" name="Google Shape;85;p15">
            <a:extLst>
              <a:ext uri="{FF2B5EF4-FFF2-40B4-BE49-F238E27FC236}">
                <a16:creationId xmlns:a16="http://schemas.microsoft.com/office/drawing/2014/main" id="{40C6ED0B-70D5-0EDD-45DA-B51EB2011524}"/>
              </a:ext>
            </a:extLst>
          </p:cNvPr>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dirty="0"/>
              <a:t>Benefits</a:t>
            </a:r>
            <a:endParaRPr dirty="0"/>
          </a:p>
        </p:txBody>
      </p:sp>
      <p:pic>
        <p:nvPicPr>
          <p:cNvPr id="86" name="Google Shape;86;p15" descr="Official logo of the Special Interest Group on the Design of Communication">
            <a:extLst>
              <a:ext uri="{FF2B5EF4-FFF2-40B4-BE49-F238E27FC236}">
                <a16:creationId xmlns:a16="http://schemas.microsoft.com/office/drawing/2014/main" id="{B2DA7B59-BF2E-A40D-CAEF-22D3D52A09C2}"/>
              </a:ext>
            </a:extLst>
          </p:cNvPr>
          <p:cNvPicPr preferRelativeResize="0"/>
          <p:nvPr/>
        </p:nvPicPr>
        <p:blipFill>
          <a:blip r:embed="rId3">
            <a:alphaModFix/>
          </a:blip>
          <a:stretch>
            <a:fillRect/>
          </a:stretch>
        </p:blipFill>
        <p:spPr>
          <a:xfrm>
            <a:off x="6325550" y="3971550"/>
            <a:ext cx="2735427" cy="1093899"/>
          </a:xfrm>
          <a:prstGeom prst="rect">
            <a:avLst/>
          </a:prstGeom>
          <a:noFill/>
          <a:ln>
            <a:noFill/>
          </a:ln>
        </p:spPr>
      </p:pic>
      <p:sp>
        <p:nvSpPr>
          <p:cNvPr id="87" name="Google Shape;87;p15">
            <a:extLst>
              <a:ext uri="{FF2B5EF4-FFF2-40B4-BE49-F238E27FC236}">
                <a16:creationId xmlns:a16="http://schemas.microsoft.com/office/drawing/2014/main" id="{16085696-4543-9BDD-6B9A-D947D48D9C97}"/>
              </a:ext>
            </a:extLst>
          </p:cNvPr>
          <p:cNvSpPr txBox="1">
            <a:spLocks noGrp="1"/>
          </p:cNvSpPr>
          <p:nvPr>
            <p:ph type="body" idx="1"/>
          </p:nvPr>
        </p:nvSpPr>
        <p:spPr>
          <a:xfrm>
            <a:off x="348850" y="1017725"/>
            <a:ext cx="4223150" cy="3843300"/>
          </a:xfrm>
          <a:prstGeom prst="rect">
            <a:avLst/>
          </a:prstGeom>
        </p:spPr>
        <p:txBody>
          <a:bodyPr spcFirstLastPara="1" wrap="square" lIns="91425" tIns="91425" rIns="91425" bIns="91425" anchor="t" anchorCtr="0">
            <a:normAutofit fontScale="92500"/>
          </a:bodyPr>
          <a:lstStyle/>
          <a:p>
            <a:pPr marL="0" lvl="0" indent="0" algn="l" rtl="0">
              <a:spcBef>
                <a:spcPts val="0"/>
              </a:spcBef>
              <a:spcAft>
                <a:spcPts val="0"/>
              </a:spcAft>
              <a:buNone/>
            </a:pPr>
            <a:r>
              <a:rPr lang="en-US" b="1" dirty="0"/>
              <a:t>For academic programs . . . </a:t>
            </a:r>
          </a:p>
          <a:p>
            <a:pPr marL="285750" indent="-285750"/>
            <a:r>
              <a:rPr lang="en-US" dirty="0"/>
              <a:t>Increased collaboration.</a:t>
            </a:r>
          </a:p>
          <a:p>
            <a:pPr marL="285750" indent="-285750"/>
            <a:r>
              <a:rPr lang="en-US" dirty="0"/>
              <a:t>Improved student skills development.</a:t>
            </a:r>
          </a:p>
          <a:p>
            <a:pPr marL="285750" indent="-285750"/>
            <a:r>
              <a:rPr lang="en-US" dirty="0"/>
              <a:t>Improved student placement.</a:t>
            </a:r>
          </a:p>
          <a:p>
            <a:pPr marL="285750" indent="-285750"/>
            <a:r>
              <a:rPr lang="en-US" dirty="0"/>
              <a:t>Improved support for professors.</a:t>
            </a:r>
          </a:p>
          <a:p>
            <a:pPr marL="285750" indent="-285750"/>
            <a:r>
              <a:rPr lang="en-US" dirty="0"/>
              <a:t>Increased number of course offerings.</a:t>
            </a:r>
          </a:p>
          <a:p>
            <a:pPr marL="285750" indent="-285750"/>
            <a:r>
              <a:rPr lang="en-US" dirty="0"/>
              <a:t>Increased recognition within academic</a:t>
            </a:r>
            <a:br>
              <a:rPr lang="en-US" dirty="0"/>
            </a:br>
            <a:r>
              <a:rPr lang="en-US" dirty="0"/>
              <a:t>  programs (tenure, funding).</a:t>
            </a:r>
          </a:p>
          <a:p>
            <a:pPr marL="285750" indent="-285750"/>
            <a:r>
              <a:rPr lang="en-US" dirty="0"/>
              <a:t>More opportunities for faculty to work in industry.</a:t>
            </a:r>
          </a:p>
        </p:txBody>
      </p:sp>
      <p:cxnSp>
        <p:nvCxnSpPr>
          <p:cNvPr id="88" name="Google Shape;88;p15">
            <a:extLst>
              <a:ext uri="{FF2B5EF4-FFF2-40B4-BE49-F238E27FC236}">
                <a16:creationId xmlns:a16="http://schemas.microsoft.com/office/drawing/2014/main" id="{E9DF039F-050D-B96F-35D5-AAE08C1AC5D8}"/>
              </a:ext>
            </a:extLst>
          </p:cNvPr>
          <p:cNvCxnSpPr/>
          <p:nvPr/>
        </p:nvCxnSpPr>
        <p:spPr>
          <a:xfrm>
            <a:off x="329550" y="988675"/>
            <a:ext cx="8356800" cy="0"/>
          </a:xfrm>
          <a:prstGeom prst="straightConnector1">
            <a:avLst/>
          </a:prstGeom>
          <a:noFill/>
          <a:ln w="9525" cap="flat" cmpd="sng">
            <a:solidFill>
              <a:schemeClr val="dk2"/>
            </a:solidFill>
            <a:prstDash val="solid"/>
            <a:round/>
            <a:headEnd type="none" w="med" len="med"/>
            <a:tailEnd type="none" w="med" len="med"/>
          </a:ln>
        </p:spPr>
      </p:cxnSp>
      <p:sp>
        <p:nvSpPr>
          <p:cNvPr id="2" name="Slide Number Placeholder 1">
            <a:extLst>
              <a:ext uri="{FF2B5EF4-FFF2-40B4-BE49-F238E27FC236}">
                <a16:creationId xmlns:a16="http://schemas.microsoft.com/office/drawing/2014/main" id="{36A3DECC-B62D-379B-4C51-FAE1BDDA2B59}"/>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5</a:t>
            </a:fld>
            <a:endParaRPr lang="en"/>
          </a:p>
        </p:txBody>
      </p:sp>
      <p:sp>
        <p:nvSpPr>
          <p:cNvPr id="3" name="Google Shape;87;p15">
            <a:extLst>
              <a:ext uri="{FF2B5EF4-FFF2-40B4-BE49-F238E27FC236}">
                <a16:creationId xmlns:a16="http://schemas.microsoft.com/office/drawing/2014/main" id="{942B5F83-93B0-3A45-1FAF-06AD9FE774E4}"/>
              </a:ext>
            </a:extLst>
          </p:cNvPr>
          <p:cNvSpPr txBox="1">
            <a:spLocks/>
          </p:cNvSpPr>
          <p:nvPr/>
        </p:nvSpPr>
        <p:spPr>
          <a:xfrm>
            <a:off x="4571818" y="1032473"/>
            <a:ext cx="4449340" cy="3843300"/>
          </a:xfrm>
          <a:prstGeom prst="rect">
            <a:avLst/>
          </a:prstGeom>
          <a:noFill/>
          <a:ln>
            <a:noFill/>
          </a:ln>
        </p:spPr>
        <p:txBody>
          <a:bodyPr spcFirstLastPara="1" wrap="square" lIns="91425" tIns="91425" rIns="91425" bIns="91425" anchor="t" anchorCtr="0">
            <a:normAutofit/>
          </a:bodyPr>
          <a:lstStyle>
            <a:defPPr marR="0" lvl="0" algn="l" rtl="0">
              <a:lnSpc>
                <a:spcPct val="100000"/>
              </a:lnSpc>
              <a:spcBef>
                <a:spcPts val="0"/>
              </a:spcBef>
              <a:spcAft>
                <a:spcPts val="0"/>
              </a:spcAft>
            </a:defPPr>
            <a:lvl1pPr marL="457200" marR="0" lvl="0" indent="-342900" algn="l" rtl="0">
              <a:lnSpc>
                <a:spcPct val="115000"/>
              </a:lnSpc>
              <a:spcBef>
                <a:spcPts val="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1pPr>
            <a:lvl2pPr marL="914400" marR="0" lvl="1"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2pPr>
            <a:lvl3pPr marL="1371600" marR="0" lvl="2"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3pPr>
            <a:lvl4pPr marL="1828800" marR="0" lvl="3"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L="2286000" marR="0" lvl="4"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L="2743200" marR="0" lvl="5"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L="3200400" marR="0" lvl="6"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L="3657600" marR="0" lvl="7"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L="4114800" marR="0" lvl="8"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pPr marL="0" indent="0">
              <a:buFont typeface="Arial"/>
              <a:buNone/>
            </a:pPr>
            <a:r>
              <a:rPr lang="en-US" b="1" dirty="0"/>
              <a:t>For industry practitioners . . .</a:t>
            </a:r>
            <a:r>
              <a:rPr lang="en-US" dirty="0"/>
              <a:t> </a:t>
            </a:r>
          </a:p>
          <a:p>
            <a:pPr marL="285750" indent="-285750"/>
            <a:r>
              <a:rPr lang="en-US" dirty="0"/>
              <a:t>Increased collaboration. </a:t>
            </a:r>
          </a:p>
          <a:p>
            <a:pPr marL="285750" indent="-285750"/>
            <a:r>
              <a:rPr lang="en-US" dirty="0"/>
              <a:t>Expanded pool of qualified candidates.</a:t>
            </a:r>
          </a:p>
          <a:p>
            <a:pPr marL="285750" indent="-285750"/>
            <a:r>
              <a:rPr lang="en-US" dirty="0"/>
              <a:t>Decreased onboarding/training costs.</a:t>
            </a:r>
          </a:p>
          <a:p>
            <a:pPr marL="285750" indent="-285750"/>
            <a:r>
              <a:rPr lang="en-US" dirty="0"/>
              <a:t>Increased knowledge sharing.</a:t>
            </a:r>
          </a:p>
          <a:p>
            <a:pPr marL="285750" indent="-285750"/>
            <a:r>
              <a:rPr lang="en-US" dirty="0"/>
              <a:t>Increased opportunities for guest  lectures or sections.</a:t>
            </a:r>
          </a:p>
        </p:txBody>
      </p:sp>
    </p:spTree>
    <p:extLst>
      <p:ext uri="{BB962C8B-B14F-4D97-AF65-F5344CB8AC3E}">
        <p14:creationId xmlns:p14="http://schemas.microsoft.com/office/powerpoint/2010/main" val="16819984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Google Shape;74;p14"/>
          <p:cNvSpPr txBox="1">
            <a:spLocks noGrp="1"/>
          </p:cNvSpPr>
          <p:nvPr>
            <p:ph type="title"/>
          </p:nvPr>
        </p:nvSpPr>
        <p:spPr>
          <a:xfrm>
            <a:off x="319718" y="41597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dirty="0"/>
              <a:t>2025-2026 Committee Roadmap</a:t>
            </a:r>
            <a:endParaRPr dirty="0"/>
          </a:p>
        </p:txBody>
      </p:sp>
      <p:cxnSp>
        <p:nvCxnSpPr>
          <p:cNvPr id="78" name="Google Shape;78;p14"/>
          <p:cNvCxnSpPr/>
          <p:nvPr/>
        </p:nvCxnSpPr>
        <p:spPr>
          <a:xfrm>
            <a:off x="329550" y="988675"/>
            <a:ext cx="8356800" cy="0"/>
          </a:xfrm>
          <a:prstGeom prst="straightConnector1">
            <a:avLst/>
          </a:prstGeom>
          <a:noFill/>
          <a:ln w="9525" cap="flat" cmpd="sng">
            <a:solidFill>
              <a:schemeClr val="dk2"/>
            </a:solidFill>
            <a:prstDash val="solid"/>
            <a:round/>
            <a:headEnd type="none" w="med" len="med"/>
            <a:tailEnd type="none" w="med" len="med"/>
          </a:ln>
        </p:spPr>
      </p:cxnSp>
      <p:sp>
        <p:nvSpPr>
          <p:cNvPr id="6" name="Rectangle: Rounded Corners 5">
            <a:extLst>
              <a:ext uri="{FF2B5EF4-FFF2-40B4-BE49-F238E27FC236}">
                <a16:creationId xmlns:a16="http://schemas.microsoft.com/office/drawing/2014/main" id="{74B3D348-C3C4-BB6D-B95D-7CC354692822}"/>
              </a:ext>
            </a:extLst>
          </p:cNvPr>
          <p:cNvSpPr/>
          <p:nvPr/>
        </p:nvSpPr>
        <p:spPr>
          <a:xfrm>
            <a:off x="4522840" y="1017726"/>
            <a:ext cx="4493341" cy="4047724"/>
          </a:xfrm>
          <a:prstGeom prst="roundRect">
            <a:avLst/>
          </a:prstGeom>
          <a:no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Rounded Corners 9">
            <a:extLst>
              <a:ext uri="{FF2B5EF4-FFF2-40B4-BE49-F238E27FC236}">
                <a16:creationId xmlns:a16="http://schemas.microsoft.com/office/drawing/2014/main" id="{1C36EB8B-094F-8FF6-9AD0-A4CBC0B770E0}"/>
              </a:ext>
            </a:extLst>
          </p:cNvPr>
          <p:cNvSpPr/>
          <p:nvPr/>
        </p:nvSpPr>
        <p:spPr>
          <a:xfrm>
            <a:off x="78659" y="1017726"/>
            <a:ext cx="4326917" cy="4047724"/>
          </a:xfrm>
          <a:prstGeom prst="roundRect">
            <a:avLst/>
          </a:prstGeom>
          <a:no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7AF3AB58-4D3C-08B5-2C6F-BBA6F3E0167B}"/>
              </a:ext>
            </a:extLst>
          </p:cNvPr>
          <p:cNvSpPr txBox="1"/>
          <p:nvPr/>
        </p:nvSpPr>
        <p:spPr>
          <a:xfrm>
            <a:off x="1788043" y="969011"/>
            <a:ext cx="986167" cy="523220"/>
          </a:xfrm>
          <a:prstGeom prst="rect">
            <a:avLst/>
          </a:prstGeom>
          <a:noFill/>
        </p:spPr>
        <p:txBody>
          <a:bodyPr wrap="none" rtlCol="0">
            <a:spAutoFit/>
          </a:bodyPr>
          <a:lstStyle/>
          <a:p>
            <a:r>
              <a:rPr lang="en-US" sz="2800" b="1" dirty="0">
                <a:solidFill>
                  <a:schemeClr val="accent1">
                    <a:lumMod val="75000"/>
                  </a:schemeClr>
                </a:solidFill>
              </a:rPr>
              <a:t>2025</a:t>
            </a:r>
          </a:p>
        </p:txBody>
      </p:sp>
      <p:sp>
        <p:nvSpPr>
          <p:cNvPr id="16" name="TextBox 15">
            <a:extLst>
              <a:ext uri="{FF2B5EF4-FFF2-40B4-BE49-F238E27FC236}">
                <a16:creationId xmlns:a16="http://schemas.microsoft.com/office/drawing/2014/main" id="{8FD7AAA3-D36B-E83F-9A53-99C50C360856}"/>
              </a:ext>
            </a:extLst>
          </p:cNvPr>
          <p:cNvSpPr txBox="1"/>
          <p:nvPr/>
        </p:nvSpPr>
        <p:spPr>
          <a:xfrm>
            <a:off x="6260893" y="969011"/>
            <a:ext cx="986167" cy="523220"/>
          </a:xfrm>
          <a:prstGeom prst="rect">
            <a:avLst/>
          </a:prstGeom>
          <a:noFill/>
        </p:spPr>
        <p:txBody>
          <a:bodyPr wrap="none" rtlCol="0">
            <a:spAutoFit/>
          </a:bodyPr>
          <a:lstStyle/>
          <a:p>
            <a:r>
              <a:rPr lang="en-US" sz="2800" b="1" dirty="0">
                <a:solidFill>
                  <a:schemeClr val="accent1">
                    <a:lumMod val="75000"/>
                  </a:schemeClr>
                </a:solidFill>
              </a:rPr>
              <a:t>2026</a:t>
            </a:r>
          </a:p>
        </p:txBody>
      </p:sp>
      <p:sp>
        <p:nvSpPr>
          <p:cNvPr id="20" name="Rectangle: Rounded Corners 19">
            <a:extLst>
              <a:ext uri="{FF2B5EF4-FFF2-40B4-BE49-F238E27FC236}">
                <a16:creationId xmlns:a16="http://schemas.microsoft.com/office/drawing/2014/main" id="{B60696C5-B5E5-4700-F1B1-8D99729CBD88}"/>
              </a:ext>
            </a:extLst>
          </p:cNvPr>
          <p:cNvSpPr/>
          <p:nvPr/>
        </p:nvSpPr>
        <p:spPr>
          <a:xfrm>
            <a:off x="201734" y="1471421"/>
            <a:ext cx="2002202" cy="3464374"/>
          </a:xfrm>
          <a:prstGeom prst="round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B17051C0-B682-F610-DF66-83443A767B95}"/>
              </a:ext>
            </a:extLst>
          </p:cNvPr>
          <p:cNvSpPr txBox="1"/>
          <p:nvPr/>
        </p:nvSpPr>
        <p:spPr>
          <a:xfrm>
            <a:off x="531556" y="1523860"/>
            <a:ext cx="1372492" cy="276999"/>
          </a:xfrm>
          <a:prstGeom prst="rect">
            <a:avLst/>
          </a:prstGeom>
          <a:noFill/>
        </p:spPr>
        <p:txBody>
          <a:bodyPr wrap="none" rtlCol="0">
            <a:spAutoFit/>
          </a:bodyPr>
          <a:lstStyle/>
          <a:p>
            <a:r>
              <a:rPr lang="en-US" sz="1200" b="1" dirty="0"/>
              <a:t>DELIVERABLES</a:t>
            </a:r>
          </a:p>
        </p:txBody>
      </p:sp>
      <p:cxnSp>
        <p:nvCxnSpPr>
          <p:cNvPr id="26" name="Straight Connector 25">
            <a:extLst>
              <a:ext uri="{FF2B5EF4-FFF2-40B4-BE49-F238E27FC236}">
                <a16:creationId xmlns:a16="http://schemas.microsoft.com/office/drawing/2014/main" id="{989CB29E-D78D-2F80-4F9D-CAFA5FD144D0}"/>
              </a:ext>
            </a:extLst>
          </p:cNvPr>
          <p:cNvCxnSpPr/>
          <p:nvPr/>
        </p:nvCxnSpPr>
        <p:spPr>
          <a:xfrm>
            <a:off x="329550" y="1831637"/>
            <a:ext cx="1754889" cy="0"/>
          </a:xfrm>
          <a:prstGeom prst="line">
            <a:avLst/>
          </a:prstGeom>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2263C3E8-8DC6-36DD-3987-74D55FAB5F24}"/>
              </a:ext>
            </a:extLst>
          </p:cNvPr>
          <p:cNvSpPr txBox="1"/>
          <p:nvPr/>
        </p:nvSpPr>
        <p:spPr>
          <a:xfrm>
            <a:off x="309886" y="1854237"/>
            <a:ext cx="1327608" cy="461665"/>
          </a:xfrm>
          <a:prstGeom prst="rect">
            <a:avLst/>
          </a:prstGeom>
          <a:noFill/>
        </p:spPr>
        <p:txBody>
          <a:bodyPr wrap="none" rtlCol="0">
            <a:spAutoFit/>
          </a:bodyPr>
          <a:lstStyle/>
          <a:p>
            <a:r>
              <a:rPr lang="en-US" sz="1200" dirty="0"/>
              <a:t>XML Curriculum </a:t>
            </a:r>
            <a:br>
              <a:rPr lang="en-US" sz="1200" dirty="0"/>
            </a:br>
            <a:r>
              <a:rPr lang="en-US" sz="1200" dirty="0"/>
              <a:t>Resources</a:t>
            </a:r>
          </a:p>
        </p:txBody>
      </p:sp>
      <p:cxnSp>
        <p:nvCxnSpPr>
          <p:cNvPr id="34" name="Straight Connector 33">
            <a:extLst>
              <a:ext uri="{FF2B5EF4-FFF2-40B4-BE49-F238E27FC236}">
                <a16:creationId xmlns:a16="http://schemas.microsoft.com/office/drawing/2014/main" id="{E63C0E90-1D24-33D7-0D90-6733AAFEE8A7}"/>
              </a:ext>
            </a:extLst>
          </p:cNvPr>
          <p:cNvCxnSpPr/>
          <p:nvPr/>
        </p:nvCxnSpPr>
        <p:spPr>
          <a:xfrm>
            <a:off x="314799" y="2455983"/>
            <a:ext cx="1754889" cy="0"/>
          </a:xfrm>
          <a:prstGeom prst="line">
            <a:avLst/>
          </a:prstGeom>
        </p:spPr>
        <p:style>
          <a:lnRef idx="1">
            <a:schemeClr val="accent1"/>
          </a:lnRef>
          <a:fillRef idx="0">
            <a:schemeClr val="accent1"/>
          </a:fillRef>
          <a:effectRef idx="0">
            <a:schemeClr val="accent1"/>
          </a:effectRef>
          <a:fontRef idx="minor">
            <a:schemeClr val="tx1"/>
          </a:fontRef>
        </p:style>
      </p:cxnSp>
      <p:sp>
        <p:nvSpPr>
          <p:cNvPr id="36" name="TextBox 35">
            <a:extLst>
              <a:ext uri="{FF2B5EF4-FFF2-40B4-BE49-F238E27FC236}">
                <a16:creationId xmlns:a16="http://schemas.microsoft.com/office/drawing/2014/main" id="{1A1D5933-1297-B2D1-D397-4820A51A3657}"/>
              </a:ext>
            </a:extLst>
          </p:cNvPr>
          <p:cNvSpPr txBox="1"/>
          <p:nvPr/>
        </p:nvSpPr>
        <p:spPr>
          <a:xfrm>
            <a:off x="295135" y="2478583"/>
            <a:ext cx="1377300" cy="461665"/>
          </a:xfrm>
          <a:prstGeom prst="rect">
            <a:avLst/>
          </a:prstGeom>
          <a:noFill/>
        </p:spPr>
        <p:txBody>
          <a:bodyPr wrap="none" rtlCol="0">
            <a:spAutoFit/>
          </a:bodyPr>
          <a:lstStyle/>
          <a:p>
            <a:r>
              <a:rPr lang="en-US" sz="1200" dirty="0"/>
              <a:t>XML Curriculum </a:t>
            </a:r>
            <a:br>
              <a:rPr lang="en-US" sz="1200" dirty="0"/>
            </a:br>
            <a:r>
              <a:rPr lang="en-US" sz="1200" dirty="0"/>
              <a:t>Learning Paths</a:t>
            </a:r>
          </a:p>
        </p:txBody>
      </p:sp>
      <p:cxnSp>
        <p:nvCxnSpPr>
          <p:cNvPr id="42" name="Straight Connector 41">
            <a:extLst>
              <a:ext uri="{FF2B5EF4-FFF2-40B4-BE49-F238E27FC236}">
                <a16:creationId xmlns:a16="http://schemas.microsoft.com/office/drawing/2014/main" id="{9FAD2AF5-9532-4254-49A8-64F283FDB55C}"/>
              </a:ext>
            </a:extLst>
          </p:cNvPr>
          <p:cNvCxnSpPr/>
          <p:nvPr/>
        </p:nvCxnSpPr>
        <p:spPr>
          <a:xfrm>
            <a:off x="295137" y="3026268"/>
            <a:ext cx="1754889" cy="0"/>
          </a:xfrm>
          <a:prstGeom prst="line">
            <a:avLst/>
          </a:prstGeom>
        </p:spPr>
        <p:style>
          <a:lnRef idx="1">
            <a:schemeClr val="accent1"/>
          </a:lnRef>
          <a:fillRef idx="0">
            <a:schemeClr val="accent1"/>
          </a:fillRef>
          <a:effectRef idx="0">
            <a:schemeClr val="accent1"/>
          </a:effectRef>
          <a:fontRef idx="minor">
            <a:schemeClr val="tx1"/>
          </a:fontRef>
        </p:style>
      </p:cxnSp>
      <p:sp>
        <p:nvSpPr>
          <p:cNvPr id="44" name="TextBox 43">
            <a:extLst>
              <a:ext uri="{FF2B5EF4-FFF2-40B4-BE49-F238E27FC236}">
                <a16:creationId xmlns:a16="http://schemas.microsoft.com/office/drawing/2014/main" id="{CFF568BE-5701-7473-5922-70E9D9311384}"/>
              </a:ext>
            </a:extLst>
          </p:cNvPr>
          <p:cNvSpPr txBox="1"/>
          <p:nvPr/>
        </p:nvSpPr>
        <p:spPr>
          <a:xfrm>
            <a:off x="275473" y="3048868"/>
            <a:ext cx="1721946" cy="461665"/>
          </a:xfrm>
          <a:prstGeom prst="rect">
            <a:avLst/>
          </a:prstGeom>
          <a:noFill/>
        </p:spPr>
        <p:txBody>
          <a:bodyPr wrap="none" rtlCol="0">
            <a:spAutoFit/>
          </a:bodyPr>
          <a:lstStyle/>
          <a:p>
            <a:r>
              <a:rPr lang="en-US" sz="1200" dirty="0"/>
              <a:t>No-frills, Industry Style</a:t>
            </a:r>
            <a:br>
              <a:rPr lang="en-US" sz="1200" dirty="0"/>
            </a:br>
            <a:r>
              <a:rPr lang="en-US" sz="1200" dirty="0"/>
              <a:t>Guide</a:t>
            </a:r>
          </a:p>
        </p:txBody>
      </p:sp>
      <p:cxnSp>
        <p:nvCxnSpPr>
          <p:cNvPr id="2" name="Straight Connector 1">
            <a:extLst>
              <a:ext uri="{FF2B5EF4-FFF2-40B4-BE49-F238E27FC236}">
                <a16:creationId xmlns:a16="http://schemas.microsoft.com/office/drawing/2014/main" id="{85C44C46-5C88-BD3C-8FAB-4F8E8310DC1C}"/>
              </a:ext>
            </a:extLst>
          </p:cNvPr>
          <p:cNvCxnSpPr/>
          <p:nvPr/>
        </p:nvCxnSpPr>
        <p:spPr>
          <a:xfrm>
            <a:off x="290220" y="4063577"/>
            <a:ext cx="1754889" cy="0"/>
          </a:xfrm>
          <a:prstGeom prst="line">
            <a:avLst/>
          </a:prstGeom>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50177789-546A-8DF1-7190-B06B70A18785}"/>
              </a:ext>
            </a:extLst>
          </p:cNvPr>
          <p:cNvSpPr txBox="1"/>
          <p:nvPr/>
        </p:nvSpPr>
        <p:spPr>
          <a:xfrm>
            <a:off x="270556" y="4086177"/>
            <a:ext cx="1659429" cy="461665"/>
          </a:xfrm>
          <a:prstGeom prst="rect">
            <a:avLst/>
          </a:prstGeom>
          <a:noFill/>
        </p:spPr>
        <p:txBody>
          <a:bodyPr wrap="none" rtlCol="0">
            <a:spAutoFit/>
          </a:bodyPr>
          <a:lstStyle/>
          <a:p>
            <a:r>
              <a:rPr lang="en-US" sz="1200" dirty="0" err="1"/>
              <a:t>Docs-as-code+DITA</a:t>
            </a:r>
            <a:r>
              <a:rPr lang="en-US" sz="1200" dirty="0"/>
              <a:t> </a:t>
            </a:r>
            <a:br>
              <a:rPr lang="en-US" sz="1200" dirty="0"/>
            </a:br>
            <a:r>
              <a:rPr lang="en-US" sz="1200" dirty="0"/>
              <a:t>hybrid resources</a:t>
            </a:r>
          </a:p>
        </p:txBody>
      </p:sp>
      <p:cxnSp>
        <p:nvCxnSpPr>
          <p:cNvPr id="7" name="Straight Connector 6">
            <a:extLst>
              <a:ext uri="{FF2B5EF4-FFF2-40B4-BE49-F238E27FC236}">
                <a16:creationId xmlns:a16="http://schemas.microsoft.com/office/drawing/2014/main" id="{749D1603-626E-9B31-36A0-AA25F7EC6077}"/>
              </a:ext>
            </a:extLst>
          </p:cNvPr>
          <p:cNvCxnSpPr/>
          <p:nvPr/>
        </p:nvCxnSpPr>
        <p:spPr>
          <a:xfrm>
            <a:off x="285300" y="3547381"/>
            <a:ext cx="1754889"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07535AF1-00C7-188A-43D9-D97DCBC9F407}"/>
              </a:ext>
            </a:extLst>
          </p:cNvPr>
          <p:cNvSpPr txBox="1"/>
          <p:nvPr/>
        </p:nvSpPr>
        <p:spPr>
          <a:xfrm>
            <a:off x="265636" y="3569981"/>
            <a:ext cx="1526380" cy="276999"/>
          </a:xfrm>
          <a:prstGeom prst="rect">
            <a:avLst/>
          </a:prstGeom>
          <a:noFill/>
        </p:spPr>
        <p:txBody>
          <a:bodyPr wrap="none" rtlCol="0">
            <a:spAutoFit/>
          </a:bodyPr>
          <a:lstStyle/>
          <a:p>
            <a:r>
              <a:rPr lang="en-US" sz="1200" dirty="0"/>
              <a:t>XML/DITA pilots (3)</a:t>
            </a:r>
          </a:p>
        </p:txBody>
      </p:sp>
      <p:sp>
        <p:nvSpPr>
          <p:cNvPr id="24" name="Slide Number Placeholder 23">
            <a:extLst>
              <a:ext uri="{FF2B5EF4-FFF2-40B4-BE49-F238E27FC236}">
                <a16:creationId xmlns:a16="http://schemas.microsoft.com/office/drawing/2014/main" id="{9576F568-72BA-1EA0-35BB-A8D2F19C8581}"/>
              </a:ext>
            </a:extLst>
          </p:cNvPr>
          <p:cNvSpPr>
            <a:spLocks noGrp="1"/>
          </p:cNvSpPr>
          <p:nvPr>
            <p:ph type="sldNum" idx="12"/>
          </p:nvPr>
        </p:nvSpPr>
        <p:spPr>
          <a:xfrm>
            <a:off x="8551114" y="4663217"/>
            <a:ext cx="548700" cy="393600"/>
          </a:xfrm>
        </p:spPr>
        <p:txBody>
          <a:bodyPr/>
          <a:lstStyle/>
          <a:p>
            <a:pPr marL="0" lvl="0" indent="0" algn="r" rtl="0">
              <a:spcBef>
                <a:spcPts val="0"/>
              </a:spcBef>
              <a:spcAft>
                <a:spcPts val="0"/>
              </a:spcAft>
              <a:buNone/>
            </a:pPr>
            <a:fld id="{00000000-1234-1234-1234-123412341234}" type="slidenum">
              <a:rPr lang="en" smtClean="0"/>
              <a:t>6</a:t>
            </a:fld>
            <a:endParaRPr lang="en"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3">
          <a:extLst>
            <a:ext uri="{FF2B5EF4-FFF2-40B4-BE49-F238E27FC236}">
              <a16:creationId xmlns:a16="http://schemas.microsoft.com/office/drawing/2014/main" id="{079179B4-B8B2-5BCF-B2F1-68D810EF5A2C}"/>
            </a:ext>
          </a:extLst>
        </p:cNvPr>
        <p:cNvGrpSpPr/>
        <p:nvPr/>
      </p:nvGrpSpPr>
      <p:grpSpPr>
        <a:xfrm>
          <a:off x="0" y="0"/>
          <a:ext cx="0" cy="0"/>
          <a:chOff x="0" y="0"/>
          <a:chExt cx="0" cy="0"/>
        </a:xfrm>
      </p:grpSpPr>
      <p:sp>
        <p:nvSpPr>
          <p:cNvPr id="74" name="Google Shape;74;p14">
            <a:extLst>
              <a:ext uri="{FF2B5EF4-FFF2-40B4-BE49-F238E27FC236}">
                <a16:creationId xmlns:a16="http://schemas.microsoft.com/office/drawing/2014/main" id="{F5C99524-0A66-F5FD-790D-084DC5E0C84D}"/>
              </a:ext>
            </a:extLst>
          </p:cNvPr>
          <p:cNvSpPr txBox="1">
            <a:spLocks noGrp="1"/>
          </p:cNvSpPr>
          <p:nvPr>
            <p:ph type="title"/>
          </p:nvPr>
        </p:nvSpPr>
        <p:spPr>
          <a:xfrm>
            <a:off x="319718" y="41597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dirty="0"/>
              <a:t>2025-2026 Committee Roadmap</a:t>
            </a:r>
            <a:endParaRPr dirty="0"/>
          </a:p>
        </p:txBody>
      </p:sp>
      <p:cxnSp>
        <p:nvCxnSpPr>
          <p:cNvPr id="78" name="Google Shape;78;p14">
            <a:extLst>
              <a:ext uri="{FF2B5EF4-FFF2-40B4-BE49-F238E27FC236}">
                <a16:creationId xmlns:a16="http://schemas.microsoft.com/office/drawing/2014/main" id="{BCB2CAE6-94D5-32F6-BA5D-7C0D3E2E631E}"/>
              </a:ext>
            </a:extLst>
          </p:cNvPr>
          <p:cNvCxnSpPr/>
          <p:nvPr/>
        </p:nvCxnSpPr>
        <p:spPr>
          <a:xfrm>
            <a:off x="329550" y="988675"/>
            <a:ext cx="8356800" cy="0"/>
          </a:xfrm>
          <a:prstGeom prst="straightConnector1">
            <a:avLst/>
          </a:prstGeom>
          <a:noFill/>
          <a:ln w="9525" cap="flat" cmpd="sng">
            <a:solidFill>
              <a:schemeClr val="dk2"/>
            </a:solidFill>
            <a:prstDash val="solid"/>
            <a:round/>
            <a:headEnd type="none" w="med" len="med"/>
            <a:tailEnd type="none" w="med" len="med"/>
          </a:ln>
        </p:spPr>
      </p:cxnSp>
      <p:sp>
        <p:nvSpPr>
          <p:cNvPr id="6" name="Rectangle: Rounded Corners 5">
            <a:extLst>
              <a:ext uri="{FF2B5EF4-FFF2-40B4-BE49-F238E27FC236}">
                <a16:creationId xmlns:a16="http://schemas.microsoft.com/office/drawing/2014/main" id="{4267F1BA-D706-F805-4E26-B71E1A1FD679}"/>
              </a:ext>
            </a:extLst>
          </p:cNvPr>
          <p:cNvSpPr/>
          <p:nvPr/>
        </p:nvSpPr>
        <p:spPr>
          <a:xfrm>
            <a:off x="4522840" y="1017726"/>
            <a:ext cx="4493341" cy="4047724"/>
          </a:xfrm>
          <a:prstGeom prst="roundRect">
            <a:avLst/>
          </a:prstGeom>
          <a:no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Rounded Corners 9">
            <a:extLst>
              <a:ext uri="{FF2B5EF4-FFF2-40B4-BE49-F238E27FC236}">
                <a16:creationId xmlns:a16="http://schemas.microsoft.com/office/drawing/2014/main" id="{FECAC879-4877-0BFE-1B01-D650B8DA8545}"/>
              </a:ext>
            </a:extLst>
          </p:cNvPr>
          <p:cNvSpPr/>
          <p:nvPr/>
        </p:nvSpPr>
        <p:spPr>
          <a:xfrm>
            <a:off x="78659" y="1017726"/>
            <a:ext cx="4326917" cy="4047724"/>
          </a:xfrm>
          <a:prstGeom prst="roundRect">
            <a:avLst/>
          </a:prstGeom>
          <a:no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Rounded Corners 11">
            <a:extLst>
              <a:ext uri="{FF2B5EF4-FFF2-40B4-BE49-F238E27FC236}">
                <a16:creationId xmlns:a16="http://schemas.microsoft.com/office/drawing/2014/main" id="{F423B605-65F2-3E0B-109A-3AEAA4E6FC5A}"/>
              </a:ext>
            </a:extLst>
          </p:cNvPr>
          <p:cNvSpPr/>
          <p:nvPr/>
        </p:nvSpPr>
        <p:spPr>
          <a:xfrm>
            <a:off x="4640582" y="1474839"/>
            <a:ext cx="2045355" cy="3464374"/>
          </a:xfrm>
          <a:prstGeom prst="round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62431B50-EFEC-04A2-210E-EE00077103B5}"/>
              </a:ext>
            </a:extLst>
          </p:cNvPr>
          <p:cNvSpPr txBox="1"/>
          <p:nvPr/>
        </p:nvSpPr>
        <p:spPr>
          <a:xfrm>
            <a:off x="1788043" y="969011"/>
            <a:ext cx="986167" cy="523220"/>
          </a:xfrm>
          <a:prstGeom prst="rect">
            <a:avLst/>
          </a:prstGeom>
          <a:noFill/>
        </p:spPr>
        <p:txBody>
          <a:bodyPr wrap="none" rtlCol="0">
            <a:spAutoFit/>
          </a:bodyPr>
          <a:lstStyle/>
          <a:p>
            <a:r>
              <a:rPr lang="en-US" sz="2800" b="1" dirty="0">
                <a:solidFill>
                  <a:schemeClr val="accent1">
                    <a:lumMod val="75000"/>
                  </a:schemeClr>
                </a:solidFill>
              </a:rPr>
              <a:t>2025</a:t>
            </a:r>
          </a:p>
        </p:txBody>
      </p:sp>
      <p:sp>
        <p:nvSpPr>
          <p:cNvPr id="16" name="TextBox 15">
            <a:extLst>
              <a:ext uri="{FF2B5EF4-FFF2-40B4-BE49-F238E27FC236}">
                <a16:creationId xmlns:a16="http://schemas.microsoft.com/office/drawing/2014/main" id="{5DFC3562-64B7-BDD0-383B-07CF5825056A}"/>
              </a:ext>
            </a:extLst>
          </p:cNvPr>
          <p:cNvSpPr txBox="1"/>
          <p:nvPr/>
        </p:nvSpPr>
        <p:spPr>
          <a:xfrm>
            <a:off x="6260893" y="969011"/>
            <a:ext cx="986167" cy="523220"/>
          </a:xfrm>
          <a:prstGeom prst="rect">
            <a:avLst/>
          </a:prstGeom>
          <a:noFill/>
        </p:spPr>
        <p:txBody>
          <a:bodyPr wrap="none" rtlCol="0">
            <a:spAutoFit/>
          </a:bodyPr>
          <a:lstStyle/>
          <a:p>
            <a:r>
              <a:rPr lang="en-US" sz="2800" b="1" dirty="0">
                <a:solidFill>
                  <a:schemeClr val="accent1">
                    <a:lumMod val="75000"/>
                  </a:schemeClr>
                </a:solidFill>
              </a:rPr>
              <a:t>2026</a:t>
            </a:r>
          </a:p>
        </p:txBody>
      </p:sp>
      <p:sp>
        <p:nvSpPr>
          <p:cNvPr id="20" name="Rectangle: Rounded Corners 19">
            <a:extLst>
              <a:ext uri="{FF2B5EF4-FFF2-40B4-BE49-F238E27FC236}">
                <a16:creationId xmlns:a16="http://schemas.microsoft.com/office/drawing/2014/main" id="{6674DDF1-3A77-F90D-6D06-7748CE4593C3}"/>
              </a:ext>
            </a:extLst>
          </p:cNvPr>
          <p:cNvSpPr/>
          <p:nvPr/>
        </p:nvSpPr>
        <p:spPr>
          <a:xfrm>
            <a:off x="201734" y="1471421"/>
            <a:ext cx="2002202" cy="3464374"/>
          </a:xfrm>
          <a:prstGeom prst="round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3B403EC1-53CB-EB55-E79C-BBAD22617710}"/>
              </a:ext>
            </a:extLst>
          </p:cNvPr>
          <p:cNvSpPr txBox="1"/>
          <p:nvPr/>
        </p:nvSpPr>
        <p:spPr>
          <a:xfrm>
            <a:off x="531556" y="1523860"/>
            <a:ext cx="1372492" cy="276999"/>
          </a:xfrm>
          <a:prstGeom prst="rect">
            <a:avLst/>
          </a:prstGeom>
          <a:noFill/>
        </p:spPr>
        <p:txBody>
          <a:bodyPr wrap="none" rtlCol="0">
            <a:spAutoFit/>
          </a:bodyPr>
          <a:lstStyle/>
          <a:p>
            <a:r>
              <a:rPr lang="en-US" sz="1200" b="1" dirty="0"/>
              <a:t>DELIVERABLES</a:t>
            </a:r>
          </a:p>
        </p:txBody>
      </p:sp>
      <p:cxnSp>
        <p:nvCxnSpPr>
          <p:cNvPr id="26" name="Straight Connector 25">
            <a:extLst>
              <a:ext uri="{FF2B5EF4-FFF2-40B4-BE49-F238E27FC236}">
                <a16:creationId xmlns:a16="http://schemas.microsoft.com/office/drawing/2014/main" id="{7AB13170-AB9E-9B17-5815-12CF370CBB09}"/>
              </a:ext>
            </a:extLst>
          </p:cNvPr>
          <p:cNvCxnSpPr/>
          <p:nvPr/>
        </p:nvCxnSpPr>
        <p:spPr>
          <a:xfrm>
            <a:off x="329550" y="1831637"/>
            <a:ext cx="175488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9E527ABC-5119-933C-19A1-6C48D58A0E2D}"/>
              </a:ext>
            </a:extLst>
          </p:cNvPr>
          <p:cNvCxnSpPr/>
          <p:nvPr/>
        </p:nvCxnSpPr>
        <p:spPr>
          <a:xfrm>
            <a:off x="4763450" y="1819726"/>
            <a:ext cx="1754889" cy="0"/>
          </a:xfrm>
          <a:prstGeom prst="line">
            <a:avLst/>
          </a:prstGeom>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AEA24336-28BA-B6DA-4052-59E210A1E871}"/>
              </a:ext>
            </a:extLst>
          </p:cNvPr>
          <p:cNvSpPr txBox="1"/>
          <p:nvPr/>
        </p:nvSpPr>
        <p:spPr>
          <a:xfrm>
            <a:off x="5024294" y="1538030"/>
            <a:ext cx="1372492" cy="276999"/>
          </a:xfrm>
          <a:prstGeom prst="rect">
            <a:avLst/>
          </a:prstGeom>
          <a:noFill/>
        </p:spPr>
        <p:txBody>
          <a:bodyPr wrap="none" rtlCol="0">
            <a:spAutoFit/>
          </a:bodyPr>
          <a:lstStyle/>
          <a:p>
            <a:r>
              <a:rPr lang="en-US" sz="1200" b="1" dirty="0"/>
              <a:t>DELIVERABLES</a:t>
            </a:r>
          </a:p>
        </p:txBody>
      </p:sp>
      <p:sp>
        <p:nvSpPr>
          <p:cNvPr id="32" name="TextBox 31">
            <a:extLst>
              <a:ext uri="{FF2B5EF4-FFF2-40B4-BE49-F238E27FC236}">
                <a16:creationId xmlns:a16="http://schemas.microsoft.com/office/drawing/2014/main" id="{51BDBA7B-C67A-CD6A-B73E-FBA297D14F27}"/>
              </a:ext>
            </a:extLst>
          </p:cNvPr>
          <p:cNvSpPr txBox="1"/>
          <p:nvPr/>
        </p:nvSpPr>
        <p:spPr>
          <a:xfrm>
            <a:off x="309886" y="1854237"/>
            <a:ext cx="1327608" cy="461665"/>
          </a:xfrm>
          <a:prstGeom prst="rect">
            <a:avLst/>
          </a:prstGeom>
          <a:noFill/>
        </p:spPr>
        <p:txBody>
          <a:bodyPr wrap="none" rtlCol="0">
            <a:spAutoFit/>
          </a:bodyPr>
          <a:lstStyle/>
          <a:p>
            <a:r>
              <a:rPr lang="en-US" sz="1200" dirty="0"/>
              <a:t>XML Curriculum </a:t>
            </a:r>
            <a:br>
              <a:rPr lang="en-US" sz="1200" dirty="0"/>
            </a:br>
            <a:r>
              <a:rPr lang="en-US" sz="1200" dirty="0"/>
              <a:t>Resources</a:t>
            </a:r>
          </a:p>
        </p:txBody>
      </p:sp>
      <p:cxnSp>
        <p:nvCxnSpPr>
          <p:cNvPr id="34" name="Straight Connector 33">
            <a:extLst>
              <a:ext uri="{FF2B5EF4-FFF2-40B4-BE49-F238E27FC236}">
                <a16:creationId xmlns:a16="http://schemas.microsoft.com/office/drawing/2014/main" id="{2C5506F0-CEA1-D4D1-76A4-92CDB7498951}"/>
              </a:ext>
            </a:extLst>
          </p:cNvPr>
          <p:cNvCxnSpPr/>
          <p:nvPr/>
        </p:nvCxnSpPr>
        <p:spPr>
          <a:xfrm>
            <a:off x="314799" y="2455983"/>
            <a:ext cx="1754889" cy="0"/>
          </a:xfrm>
          <a:prstGeom prst="line">
            <a:avLst/>
          </a:prstGeom>
        </p:spPr>
        <p:style>
          <a:lnRef idx="1">
            <a:schemeClr val="accent1"/>
          </a:lnRef>
          <a:fillRef idx="0">
            <a:schemeClr val="accent1"/>
          </a:fillRef>
          <a:effectRef idx="0">
            <a:schemeClr val="accent1"/>
          </a:effectRef>
          <a:fontRef idx="minor">
            <a:schemeClr val="tx1"/>
          </a:fontRef>
        </p:style>
      </p:cxnSp>
      <p:sp>
        <p:nvSpPr>
          <p:cNvPr id="36" name="TextBox 35">
            <a:extLst>
              <a:ext uri="{FF2B5EF4-FFF2-40B4-BE49-F238E27FC236}">
                <a16:creationId xmlns:a16="http://schemas.microsoft.com/office/drawing/2014/main" id="{D869C09F-8485-EA78-27E6-75D025FFED11}"/>
              </a:ext>
            </a:extLst>
          </p:cNvPr>
          <p:cNvSpPr txBox="1"/>
          <p:nvPr/>
        </p:nvSpPr>
        <p:spPr>
          <a:xfrm>
            <a:off x="295135" y="2478583"/>
            <a:ext cx="1377300" cy="461665"/>
          </a:xfrm>
          <a:prstGeom prst="rect">
            <a:avLst/>
          </a:prstGeom>
          <a:noFill/>
        </p:spPr>
        <p:txBody>
          <a:bodyPr wrap="none" rtlCol="0">
            <a:spAutoFit/>
          </a:bodyPr>
          <a:lstStyle/>
          <a:p>
            <a:r>
              <a:rPr lang="en-US" sz="1200" dirty="0"/>
              <a:t>XML Curriculum </a:t>
            </a:r>
            <a:br>
              <a:rPr lang="en-US" sz="1200" dirty="0"/>
            </a:br>
            <a:r>
              <a:rPr lang="en-US" sz="1200" dirty="0"/>
              <a:t>Learning Paths</a:t>
            </a:r>
          </a:p>
        </p:txBody>
      </p:sp>
      <p:cxnSp>
        <p:nvCxnSpPr>
          <p:cNvPr id="42" name="Straight Connector 41">
            <a:extLst>
              <a:ext uri="{FF2B5EF4-FFF2-40B4-BE49-F238E27FC236}">
                <a16:creationId xmlns:a16="http://schemas.microsoft.com/office/drawing/2014/main" id="{8DA2DF69-B543-661D-8F9C-0FADAF67A90E}"/>
              </a:ext>
            </a:extLst>
          </p:cNvPr>
          <p:cNvCxnSpPr/>
          <p:nvPr/>
        </p:nvCxnSpPr>
        <p:spPr>
          <a:xfrm>
            <a:off x="295137" y="3026268"/>
            <a:ext cx="1754889" cy="0"/>
          </a:xfrm>
          <a:prstGeom prst="line">
            <a:avLst/>
          </a:prstGeom>
        </p:spPr>
        <p:style>
          <a:lnRef idx="1">
            <a:schemeClr val="accent1"/>
          </a:lnRef>
          <a:fillRef idx="0">
            <a:schemeClr val="accent1"/>
          </a:fillRef>
          <a:effectRef idx="0">
            <a:schemeClr val="accent1"/>
          </a:effectRef>
          <a:fontRef idx="minor">
            <a:schemeClr val="tx1"/>
          </a:fontRef>
        </p:style>
      </p:cxnSp>
      <p:sp>
        <p:nvSpPr>
          <p:cNvPr id="44" name="TextBox 43">
            <a:extLst>
              <a:ext uri="{FF2B5EF4-FFF2-40B4-BE49-F238E27FC236}">
                <a16:creationId xmlns:a16="http://schemas.microsoft.com/office/drawing/2014/main" id="{F6FF1417-5A3F-F34C-58D1-776FD3354CBE}"/>
              </a:ext>
            </a:extLst>
          </p:cNvPr>
          <p:cNvSpPr txBox="1"/>
          <p:nvPr/>
        </p:nvSpPr>
        <p:spPr>
          <a:xfrm>
            <a:off x="275473" y="3048868"/>
            <a:ext cx="1721946" cy="461665"/>
          </a:xfrm>
          <a:prstGeom prst="rect">
            <a:avLst/>
          </a:prstGeom>
          <a:noFill/>
        </p:spPr>
        <p:txBody>
          <a:bodyPr wrap="none" rtlCol="0">
            <a:spAutoFit/>
          </a:bodyPr>
          <a:lstStyle/>
          <a:p>
            <a:r>
              <a:rPr lang="en-US" sz="1200" dirty="0"/>
              <a:t>No-frills, Industry Style</a:t>
            </a:r>
            <a:br>
              <a:rPr lang="en-US" sz="1200" dirty="0"/>
            </a:br>
            <a:r>
              <a:rPr lang="en-US" sz="1200" dirty="0"/>
              <a:t>Guide</a:t>
            </a:r>
          </a:p>
        </p:txBody>
      </p:sp>
      <p:sp>
        <p:nvSpPr>
          <p:cNvPr id="46" name="TextBox 45">
            <a:extLst>
              <a:ext uri="{FF2B5EF4-FFF2-40B4-BE49-F238E27FC236}">
                <a16:creationId xmlns:a16="http://schemas.microsoft.com/office/drawing/2014/main" id="{44BD4BDE-33E2-C025-40B3-D343FA43963B}"/>
              </a:ext>
            </a:extLst>
          </p:cNvPr>
          <p:cNvSpPr txBox="1"/>
          <p:nvPr/>
        </p:nvSpPr>
        <p:spPr>
          <a:xfrm>
            <a:off x="4797934" y="1846583"/>
            <a:ext cx="1914307" cy="461665"/>
          </a:xfrm>
          <a:prstGeom prst="rect">
            <a:avLst/>
          </a:prstGeom>
          <a:noFill/>
        </p:spPr>
        <p:txBody>
          <a:bodyPr wrap="none" rtlCol="0">
            <a:spAutoFit/>
          </a:bodyPr>
          <a:lstStyle/>
          <a:p>
            <a:r>
              <a:rPr lang="en-US" sz="1200" dirty="0"/>
              <a:t>Docs-as-code Curriculum</a:t>
            </a:r>
            <a:br>
              <a:rPr lang="en-US" sz="1200" dirty="0"/>
            </a:br>
            <a:r>
              <a:rPr lang="en-US" sz="1200" dirty="0"/>
              <a:t>Learning Paths</a:t>
            </a:r>
          </a:p>
        </p:txBody>
      </p:sp>
      <p:cxnSp>
        <p:nvCxnSpPr>
          <p:cNvPr id="48" name="Straight Connector 47">
            <a:extLst>
              <a:ext uri="{FF2B5EF4-FFF2-40B4-BE49-F238E27FC236}">
                <a16:creationId xmlns:a16="http://schemas.microsoft.com/office/drawing/2014/main" id="{25C63183-1D54-6373-09B4-DFC4510AA387}"/>
              </a:ext>
            </a:extLst>
          </p:cNvPr>
          <p:cNvCxnSpPr/>
          <p:nvPr/>
        </p:nvCxnSpPr>
        <p:spPr>
          <a:xfrm>
            <a:off x="4802847" y="2526985"/>
            <a:ext cx="1754889" cy="0"/>
          </a:xfrm>
          <a:prstGeom prst="line">
            <a:avLst/>
          </a:prstGeom>
        </p:spPr>
        <p:style>
          <a:lnRef idx="1">
            <a:schemeClr val="accent1"/>
          </a:lnRef>
          <a:fillRef idx="0">
            <a:schemeClr val="accent1"/>
          </a:fillRef>
          <a:effectRef idx="0">
            <a:schemeClr val="accent1"/>
          </a:effectRef>
          <a:fontRef idx="minor">
            <a:schemeClr val="tx1"/>
          </a:fontRef>
        </p:style>
      </p:cxnSp>
      <p:sp>
        <p:nvSpPr>
          <p:cNvPr id="50" name="TextBox 49">
            <a:extLst>
              <a:ext uri="{FF2B5EF4-FFF2-40B4-BE49-F238E27FC236}">
                <a16:creationId xmlns:a16="http://schemas.microsoft.com/office/drawing/2014/main" id="{33963F5D-DBC2-A3E6-13AE-0336AC18A581}"/>
              </a:ext>
            </a:extLst>
          </p:cNvPr>
          <p:cNvSpPr txBox="1"/>
          <p:nvPr/>
        </p:nvSpPr>
        <p:spPr>
          <a:xfrm>
            <a:off x="4783183" y="2549585"/>
            <a:ext cx="1882247" cy="276999"/>
          </a:xfrm>
          <a:prstGeom prst="rect">
            <a:avLst/>
          </a:prstGeom>
          <a:noFill/>
        </p:spPr>
        <p:txBody>
          <a:bodyPr wrap="none" rtlCol="0">
            <a:spAutoFit/>
          </a:bodyPr>
          <a:lstStyle/>
          <a:p>
            <a:r>
              <a:rPr lang="en-US" sz="1200" dirty="0"/>
              <a:t>Industry Speaker Bureau</a:t>
            </a:r>
          </a:p>
        </p:txBody>
      </p:sp>
      <p:cxnSp>
        <p:nvCxnSpPr>
          <p:cNvPr id="52" name="Straight Connector 51">
            <a:extLst>
              <a:ext uri="{FF2B5EF4-FFF2-40B4-BE49-F238E27FC236}">
                <a16:creationId xmlns:a16="http://schemas.microsoft.com/office/drawing/2014/main" id="{81C7D389-4A37-89F3-B508-BCC666A82F11}"/>
              </a:ext>
            </a:extLst>
          </p:cNvPr>
          <p:cNvCxnSpPr/>
          <p:nvPr/>
        </p:nvCxnSpPr>
        <p:spPr>
          <a:xfrm>
            <a:off x="4788097" y="2964519"/>
            <a:ext cx="1754889" cy="0"/>
          </a:xfrm>
          <a:prstGeom prst="line">
            <a:avLst/>
          </a:prstGeom>
        </p:spPr>
        <p:style>
          <a:lnRef idx="1">
            <a:schemeClr val="accent1"/>
          </a:lnRef>
          <a:fillRef idx="0">
            <a:schemeClr val="accent1"/>
          </a:fillRef>
          <a:effectRef idx="0">
            <a:schemeClr val="accent1"/>
          </a:effectRef>
          <a:fontRef idx="minor">
            <a:schemeClr val="tx1"/>
          </a:fontRef>
        </p:style>
      </p:cxnSp>
      <p:sp>
        <p:nvSpPr>
          <p:cNvPr id="54" name="TextBox 53">
            <a:extLst>
              <a:ext uri="{FF2B5EF4-FFF2-40B4-BE49-F238E27FC236}">
                <a16:creationId xmlns:a16="http://schemas.microsoft.com/office/drawing/2014/main" id="{7F3A00B2-EE45-2F82-3C7B-88B6D23D8F7D}"/>
              </a:ext>
            </a:extLst>
          </p:cNvPr>
          <p:cNvSpPr txBox="1"/>
          <p:nvPr/>
        </p:nvSpPr>
        <p:spPr>
          <a:xfrm>
            <a:off x="4768433" y="2987119"/>
            <a:ext cx="1898277" cy="461665"/>
          </a:xfrm>
          <a:prstGeom prst="rect">
            <a:avLst/>
          </a:prstGeom>
          <a:noFill/>
        </p:spPr>
        <p:txBody>
          <a:bodyPr wrap="none" rtlCol="0">
            <a:spAutoFit/>
          </a:bodyPr>
          <a:lstStyle/>
          <a:p>
            <a:r>
              <a:rPr lang="en-US" sz="1200" dirty="0"/>
              <a:t>Curriculum Pilot Program</a:t>
            </a:r>
          </a:p>
          <a:p>
            <a:r>
              <a:rPr lang="en-US" sz="1200" dirty="0"/>
              <a:t>Management</a:t>
            </a:r>
          </a:p>
        </p:txBody>
      </p:sp>
      <p:cxnSp>
        <p:nvCxnSpPr>
          <p:cNvPr id="56" name="Straight Connector 55">
            <a:extLst>
              <a:ext uri="{FF2B5EF4-FFF2-40B4-BE49-F238E27FC236}">
                <a16:creationId xmlns:a16="http://schemas.microsoft.com/office/drawing/2014/main" id="{1B72AFC1-CE78-9070-1409-1932BEE88B8E}"/>
              </a:ext>
            </a:extLst>
          </p:cNvPr>
          <p:cNvCxnSpPr/>
          <p:nvPr/>
        </p:nvCxnSpPr>
        <p:spPr>
          <a:xfrm>
            <a:off x="4783185" y="3539714"/>
            <a:ext cx="1754889" cy="0"/>
          </a:xfrm>
          <a:prstGeom prst="line">
            <a:avLst/>
          </a:prstGeom>
        </p:spPr>
        <p:style>
          <a:lnRef idx="1">
            <a:schemeClr val="accent1"/>
          </a:lnRef>
          <a:fillRef idx="0">
            <a:schemeClr val="accent1"/>
          </a:fillRef>
          <a:effectRef idx="0">
            <a:schemeClr val="accent1"/>
          </a:effectRef>
          <a:fontRef idx="minor">
            <a:schemeClr val="tx1"/>
          </a:fontRef>
        </p:style>
      </p:cxnSp>
      <p:sp>
        <p:nvSpPr>
          <p:cNvPr id="58" name="TextBox 57">
            <a:extLst>
              <a:ext uri="{FF2B5EF4-FFF2-40B4-BE49-F238E27FC236}">
                <a16:creationId xmlns:a16="http://schemas.microsoft.com/office/drawing/2014/main" id="{C3BBA9E9-2064-87D2-87ED-55718A5663B7}"/>
              </a:ext>
            </a:extLst>
          </p:cNvPr>
          <p:cNvSpPr txBox="1"/>
          <p:nvPr/>
        </p:nvSpPr>
        <p:spPr>
          <a:xfrm>
            <a:off x="4763521" y="3562314"/>
            <a:ext cx="1965603" cy="461665"/>
          </a:xfrm>
          <a:prstGeom prst="rect">
            <a:avLst/>
          </a:prstGeom>
          <a:noFill/>
        </p:spPr>
        <p:txBody>
          <a:bodyPr wrap="none" rtlCol="0">
            <a:spAutoFit/>
          </a:bodyPr>
          <a:lstStyle/>
          <a:p>
            <a:r>
              <a:rPr lang="en-US" sz="1200" dirty="0"/>
              <a:t>Curriculum Pilot Technical</a:t>
            </a:r>
            <a:br>
              <a:rPr lang="en-US" sz="1200" dirty="0"/>
            </a:br>
            <a:r>
              <a:rPr lang="en-US" sz="1200" dirty="0"/>
              <a:t>Support</a:t>
            </a:r>
          </a:p>
        </p:txBody>
      </p:sp>
      <p:cxnSp>
        <p:nvCxnSpPr>
          <p:cNvPr id="2" name="Straight Connector 1">
            <a:extLst>
              <a:ext uri="{FF2B5EF4-FFF2-40B4-BE49-F238E27FC236}">
                <a16:creationId xmlns:a16="http://schemas.microsoft.com/office/drawing/2014/main" id="{E58F0C2D-5288-FA22-8AA0-C90C0BF3AD1C}"/>
              </a:ext>
            </a:extLst>
          </p:cNvPr>
          <p:cNvCxnSpPr/>
          <p:nvPr/>
        </p:nvCxnSpPr>
        <p:spPr>
          <a:xfrm>
            <a:off x="290220" y="4063577"/>
            <a:ext cx="1754889" cy="0"/>
          </a:xfrm>
          <a:prstGeom prst="line">
            <a:avLst/>
          </a:prstGeom>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30CB6AFD-E1AA-4861-370A-EB78EA7C15CA}"/>
              </a:ext>
            </a:extLst>
          </p:cNvPr>
          <p:cNvSpPr txBox="1"/>
          <p:nvPr/>
        </p:nvSpPr>
        <p:spPr>
          <a:xfrm>
            <a:off x="270556" y="4086177"/>
            <a:ext cx="1659429" cy="461665"/>
          </a:xfrm>
          <a:prstGeom prst="rect">
            <a:avLst/>
          </a:prstGeom>
          <a:noFill/>
        </p:spPr>
        <p:txBody>
          <a:bodyPr wrap="none" rtlCol="0">
            <a:spAutoFit/>
          </a:bodyPr>
          <a:lstStyle/>
          <a:p>
            <a:r>
              <a:rPr lang="en-US" sz="1200" dirty="0" err="1"/>
              <a:t>Docs-as-code+DITA</a:t>
            </a:r>
            <a:r>
              <a:rPr lang="en-US" sz="1200" dirty="0"/>
              <a:t> </a:t>
            </a:r>
            <a:br>
              <a:rPr lang="en-US" sz="1200" dirty="0"/>
            </a:br>
            <a:r>
              <a:rPr lang="en-US" sz="1200" dirty="0"/>
              <a:t>hybrid resources</a:t>
            </a:r>
          </a:p>
        </p:txBody>
      </p:sp>
      <p:cxnSp>
        <p:nvCxnSpPr>
          <p:cNvPr id="7" name="Straight Connector 6">
            <a:extLst>
              <a:ext uri="{FF2B5EF4-FFF2-40B4-BE49-F238E27FC236}">
                <a16:creationId xmlns:a16="http://schemas.microsoft.com/office/drawing/2014/main" id="{769FEC34-4E56-4785-C9D3-A6B32DD4C23D}"/>
              </a:ext>
            </a:extLst>
          </p:cNvPr>
          <p:cNvCxnSpPr/>
          <p:nvPr/>
        </p:nvCxnSpPr>
        <p:spPr>
          <a:xfrm>
            <a:off x="285300" y="3547381"/>
            <a:ext cx="1754889"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1D901364-4FA6-9B35-0D8F-630F961266C7}"/>
              </a:ext>
            </a:extLst>
          </p:cNvPr>
          <p:cNvSpPr txBox="1"/>
          <p:nvPr/>
        </p:nvSpPr>
        <p:spPr>
          <a:xfrm>
            <a:off x="265636" y="3569981"/>
            <a:ext cx="1526380" cy="276999"/>
          </a:xfrm>
          <a:prstGeom prst="rect">
            <a:avLst/>
          </a:prstGeom>
          <a:noFill/>
        </p:spPr>
        <p:txBody>
          <a:bodyPr wrap="none" rtlCol="0">
            <a:spAutoFit/>
          </a:bodyPr>
          <a:lstStyle/>
          <a:p>
            <a:r>
              <a:rPr lang="en-US" sz="1200" dirty="0"/>
              <a:t>XML/DITA pilots (3)</a:t>
            </a:r>
          </a:p>
        </p:txBody>
      </p:sp>
      <p:cxnSp>
        <p:nvCxnSpPr>
          <p:cNvPr id="14" name="Straight Connector 13">
            <a:extLst>
              <a:ext uri="{FF2B5EF4-FFF2-40B4-BE49-F238E27FC236}">
                <a16:creationId xmlns:a16="http://schemas.microsoft.com/office/drawing/2014/main" id="{75D9EBBB-8263-9394-04E9-AC4E1F41F8EE}"/>
              </a:ext>
            </a:extLst>
          </p:cNvPr>
          <p:cNvCxnSpPr/>
          <p:nvPr/>
        </p:nvCxnSpPr>
        <p:spPr>
          <a:xfrm>
            <a:off x="4783114" y="4240324"/>
            <a:ext cx="1754889" cy="0"/>
          </a:xfrm>
          <a:prstGeom prst="line">
            <a:avLst/>
          </a:prstGeom>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91252FFC-0C61-0FE1-7DF4-88FD40924C4C}"/>
              </a:ext>
            </a:extLst>
          </p:cNvPr>
          <p:cNvSpPr txBox="1"/>
          <p:nvPr/>
        </p:nvSpPr>
        <p:spPr>
          <a:xfrm>
            <a:off x="4763450" y="4262924"/>
            <a:ext cx="1370888" cy="276999"/>
          </a:xfrm>
          <a:prstGeom prst="rect">
            <a:avLst/>
          </a:prstGeom>
          <a:noFill/>
        </p:spPr>
        <p:txBody>
          <a:bodyPr wrap="none" rtlCol="0">
            <a:spAutoFit/>
          </a:bodyPr>
          <a:lstStyle/>
          <a:p>
            <a:r>
              <a:rPr lang="en-US" sz="1200" dirty="0"/>
              <a:t>Sample Doc Sets</a:t>
            </a:r>
          </a:p>
        </p:txBody>
      </p:sp>
      <p:sp>
        <p:nvSpPr>
          <p:cNvPr id="24" name="Slide Number Placeholder 23">
            <a:extLst>
              <a:ext uri="{FF2B5EF4-FFF2-40B4-BE49-F238E27FC236}">
                <a16:creationId xmlns:a16="http://schemas.microsoft.com/office/drawing/2014/main" id="{A67CF0B3-1582-769A-ED34-4BC66B58DEEF}"/>
              </a:ext>
            </a:extLst>
          </p:cNvPr>
          <p:cNvSpPr>
            <a:spLocks noGrp="1"/>
          </p:cNvSpPr>
          <p:nvPr>
            <p:ph type="sldNum" idx="12"/>
          </p:nvPr>
        </p:nvSpPr>
        <p:spPr>
          <a:xfrm>
            <a:off x="8551114" y="4663217"/>
            <a:ext cx="548700" cy="393600"/>
          </a:xfrm>
        </p:spPr>
        <p:txBody>
          <a:bodyPr/>
          <a:lstStyle/>
          <a:p>
            <a:pPr marL="0" lvl="0" indent="0" algn="r" rtl="0">
              <a:spcBef>
                <a:spcPts val="0"/>
              </a:spcBef>
              <a:spcAft>
                <a:spcPts val="0"/>
              </a:spcAft>
              <a:buNone/>
            </a:pPr>
            <a:fld id="{00000000-1234-1234-1234-123412341234}" type="slidenum">
              <a:rPr lang="en" smtClean="0"/>
              <a:t>7</a:t>
            </a:fld>
            <a:endParaRPr lang="en" dirty="0"/>
          </a:p>
        </p:txBody>
      </p:sp>
    </p:spTree>
    <p:extLst>
      <p:ext uri="{BB962C8B-B14F-4D97-AF65-F5344CB8AC3E}">
        <p14:creationId xmlns:p14="http://schemas.microsoft.com/office/powerpoint/2010/main" val="30061066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3">
          <a:extLst>
            <a:ext uri="{FF2B5EF4-FFF2-40B4-BE49-F238E27FC236}">
              <a16:creationId xmlns:a16="http://schemas.microsoft.com/office/drawing/2014/main" id="{74714D93-D2FA-649B-9340-DD5466F91547}"/>
            </a:ext>
          </a:extLst>
        </p:cNvPr>
        <p:cNvGrpSpPr/>
        <p:nvPr/>
      </p:nvGrpSpPr>
      <p:grpSpPr>
        <a:xfrm>
          <a:off x="0" y="0"/>
          <a:ext cx="0" cy="0"/>
          <a:chOff x="0" y="0"/>
          <a:chExt cx="0" cy="0"/>
        </a:xfrm>
      </p:grpSpPr>
      <p:sp>
        <p:nvSpPr>
          <p:cNvPr id="74" name="Google Shape;74;p14">
            <a:extLst>
              <a:ext uri="{FF2B5EF4-FFF2-40B4-BE49-F238E27FC236}">
                <a16:creationId xmlns:a16="http://schemas.microsoft.com/office/drawing/2014/main" id="{A3C0DFE2-4CE7-F1BF-F170-1AA5C0093B51}"/>
              </a:ext>
            </a:extLst>
          </p:cNvPr>
          <p:cNvSpPr txBox="1">
            <a:spLocks noGrp="1"/>
          </p:cNvSpPr>
          <p:nvPr>
            <p:ph type="title"/>
          </p:nvPr>
        </p:nvSpPr>
        <p:spPr>
          <a:xfrm>
            <a:off x="319718" y="41597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dirty="0"/>
              <a:t>2025-2026 Committee Roadmap</a:t>
            </a:r>
            <a:endParaRPr dirty="0"/>
          </a:p>
        </p:txBody>
      </p:sp>
      <p:cxnSp>
        <p:nvCxnSpPr>
          <p:cNvPr id="78" name="Google Shape;78;p14">
            <a:extLst>
              <a:ext uri="{FF2B5EF4-FFF2-40B4-BE49-F238E27FC236}">
                <a16:creationId xmlns:a16="http://schemas.microsoft.com/office/drawing/2014/main" id="{994AC7D5-5B82-9599-9447-21501F14DF6D}"/>
              </a:ext>
            </a:extLst>
          </p:cNvPr>
          <p:cNvCxnSpPr/>
          <p:nvPr/>
        </p:nvCxnSpPr>
        <p:spPr>
          <a:xfrm>
            <a:off x="329550" y="988675"/>
            <a:ext cx="8356800" cy="0"/>
          </a:xfrm>
          <a:prstGeom prst="straightConnector1">
            <a:avLst/>
          </a:prstGeom>
          <a:noFill/>
          <a:ln w="9525" cap="flat" cmpd="sng">
            <a:solidFill>
              <a:schemeClr val="dk2"/>
            </a:solidFill>
            <a:prstDash val="solid"/>
            <a:round/>
            <a:headEnd type="none" w="med" len="med"/>
            <a:tailEnd type="none" w="med" len="med"/>
          </a:ln>
        </p:spPr>
      </p:cxnSp>
      <p:sp>
        <p:nvSpPr>
          <p:cNvPr id="6" name="Rectangle: Rounded Corners 5">
            <a:extLst>
              <a:ext uri="{FF2B5EF4-FFF2-40B4-BE49-F238E27FC236}">
                <a16:creationId xmlns:a16="http://schemas.microsoft.com/office/drawing/2014/main" id="{562E12BB-0757-058E-C78B-2B79D9C4D36F}"/>
              </a:ext>
            </a:extLst>
          </p:cNvPr>
          <p:cNvSpPr/>
          <p:nvPr/>
        </p:nvSpPr>
        <p:spPr>
          <a:xfrm>
            <a:off x="4522840" y="1017726"/>
            <a:ext cx="4493341" cy="4047724"/>
          </a:xfrm>
          <a:prstGeom prst="roundRect">
            <a:avLst/>
          </a:prstGeom>
          <a:no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Rounded Corners 9">
            <a:extLst>
              <a:ext uri="{FF2B5EF4-FFF2-40B4-BE49-F238E27FC236}">
                <a16:creationId xmlns:a16="http://schemas.microsoft.com/office/drawing/2014/main" id="{4D74AD40-5BA7-DBA1-12E8-CAFF526FB52A}"/>
              </a:ext>
            </a:extLst>
          </p:cNvPr>
          <p:cNvSpPr/>
          <p:nvPr/>
        </p:nvSpPr>
        <p:spPr>
          <a:xfrm>
            <a:off x="78659" y="1017726"/>
            <a:ext cx="4326917" cy="4047724"/>
          </a:xfrm>
          <a:prstGeom prst="roundRect">
            <a:avLst/>
          </a:prstGeom>
          <a:no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Rounded Corners 10">
            <a:extLst>
              <a:ext uri="{FF2B5EF4-FFF2-40B4-BE49-F238E27FC236}">
                <a16:creationId xmlns:a16="http://schemas.microsoft.com/office/drawing/2014/main" id="{D69C95DF-AA7A-070D-15AD-1A6831A62BBB}"/>
              </a:ext>
            </a:extLst>
          </p:cNvPr>
          <p:cNvSpPr/>
          <p:nvPr/>
        </p:nvSpPr>
        <p:spPr>
          <a:xfrm>
            <a:off x="6812248" y="1471421"/>
            <a:ext cx="2080857" cy="3464374"/>
          </a:xfrm>
          <a:prstGeom prst="round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Rounded Corners 11">
            <a:extLst>
              <a:ext uri="{FF2B5EF4-FFF2-40B4-BE49-F238E27FC236}">
                <a16:creationId xmlns:a16="http://schemas.microsoft.com/office/drawing/2014/main" id="{374F08DF-D732-1E8A-C5BE-B105339527DC}"/>
              </a:ext>
            </a:extLst>
          </p:cNvPr>
          <p:cNvSpPr/>
          <p:nvPr/>
        </p:nvSpPr>
        <p:spPr>
          <a:xfrm>
            <a:off x="4640582" y="1474839"/>
            <a:ext cx="2045355" cy="3464374"/>
          </a:xfrm>
          <a:prstGeom prst="round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0736FE0F-9EA8-E2FD-C5C9-28AEBDDBA872}"/>
              </a:ext>
            </a:extLst>
          </p:cNvPr>
          <p:cNvSpPr txBox="1"/>
          <p:nvPr/>
        </p:nvSpPr>
        <p:spPr>
          <a:xfrm>
            <a:off x="1788043" y="969011"/>
            <a:ext cx="986167" cy="523220"/>
          </a:xfrm>
          <a:prstGeom prst="rect">
            <a:avLst/>
          </a:prstGeom>
          <a:noFill/>
        </p:spPr>
        <p:txBody>
          <a:bodyPr wrap="none" rtlCol="0">
            <a:spAutoFit/>
          </a:bodyPr>
          <a:lstStyle/>
          <a:p>
            <a:r>
              <a:rPr lang="en-US" sz="2800" b="1" dirty="0">
                <a:solidFill>
                  <a:schemeClr val="accent1">
                    <a:lumMod val="75000"/>
                  </a:schemeClr>
                </a:solidFill>
              </a:rPr>
              <a:t>2025</a:t>
            </a:r>
          </a:p>
        </p:txBody>
      </p:sp>
      <p:sp>
        <p:nvSpPr>
          <p:cNvPr id="16" name="TextBox 15">
            <a:extLst>
              <a:ext uri="{FF2B5EF4-FFF2-40B4-BE49-F238E27FC236}">
                <a16:creationId xmlns:a16="http://schemas.microsoft.com/office/drawing/2014/main" id="{C5EBB986-A425-7032-063D-A1E4A3D96D75}"/>
              </a:ext>
            </a:extLst>
          </p:cNvPr>
          <p:cNvSpPr txBox="1"/>
          <p:nvPr/>
        </p:nvSpPr>
        <p:spPr>
          <a:xfrm>
            <a:off x="6260893" y="969011"/>
            <a:ext cx="986167" cy="523220"/>
          </a:xfrm>
          <a:prstGeom prst="rect">
            <a:avLst/>
          </a:prstGeom>
          <a:noFill/>
        </p:spPr>
        <p:txBody>
          <a:bodyPr wrap="none" rtlCol="0">
            <a:spAutoFit/>
          </a:bodyPr>
          <a:lstStyle/>
          <a:p>
            <a:r>
              <a:rPr lang="en-US" sz="2800" b="1" dirty="0">
                <a:solidFill>
                  <a:schemeClr val="accent1">
                    <a:lumMod val="75000"/>
                  </a:schemeClr>
                </a:solidFill>
              </a:rPr>
              <a:t>2026</a:t>
            </a:r>
          </a:p>
        </p:txBody>
      </p:sp>
      <p:sp>
        <p:nvSpPr>
          <p:cNvPr id="19" name="Rectangle: Rounded Corners 18">
            <a:extLst>
              <a:ext uri="{FF2B5EF4-FFF2-40B4-BE49-F238E27FC236}">
                <a16:creationId xmlns:a16="http://schemas.microsoft.com/office/drawing/2014/main" id="{B30D8A51-38A0-8CCC-1A4E-A436A60EF009}"/>
              </a:ext>
            </a:extLst>
          </p:cNvPr>
          <p:cNvSpPr/>
          <p:nvPr/>
        </p:nvSpPr>
        <p:spPr>
          <a:xfrm>
            <a:off x="2330248" y="1468003"/>
            <a:ext cx="2002202" cy="3464374"/>
          </a:xfrm>
          <a:prstGeom prst="round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Rounded Corners 19">
            <a:extLst>
              <a:ext uri="{FF2B5EF4-FFF2-40B4-BE49-F238E27FC236}">
                <a16:creationId xmlns:a16="http://schemas.microsoft.com/office/drawing/2014/main" id="{0ED3E902-A4A1-FD7D-C6B0-1DFF0EF6FE44}"/>
              </a:ext>
            </a:extLst>
          </p:cNvPr>
          <p:cNvSpPr/>
          <p:nvPr/>
        </p:nvSpPr>
        <p:spPr>
          <a:xfrm>
            <a:off x="201734" y="1471421"/>
            <a:ext cx="2002202" cy="3464374"/>
          </a:xfrm>
          <a:prstGeom prst="round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B3BE3D76-8AD2-1A1A-9D22-E493D681706F}"/>
              </a:ext>
            </a:extLst>
          </p:cNvPr>
          <p:cNvSpPr txBox="1"/>
          <p:nvPr/>
        </p:nvSpPr>
        <p:spPr>
          <a:xfrm>
            <a:off x="531556" y="1523860"/>
            <a:ext cx="1372492" cy="276999"/>
          </a:xfrm>
          <a:prstGeom prst="rect">
            <a:avLst/>
          </a:prstGeom>
          <a:noFill/>
        </p:spPr>
        <p:txBody>
          <a:bodyPr wrap="none" rtlCol="0">
            <a:spAutoFit/>
          </a:bodyPr>
          <a:lstStyle/>
          <a:p>
            <a:r>
              <a:rPr lang="en-US" sz="1200" b="1" dirty="0"/>
              <a:t>DELIVERABLES</a:t>
            </a:r>
          </a:p>
        </p:txBody>
      </p:sp>
      <p:sp>
        <p:nvSpPr>
          <p:cNvPr id="22" name="TextBox 21">
            <a:extLst>
              <a:ext uri="{FF2B5EF4-FFF2-40B4-BE49-F238E27FC236}">
                <a16:creationId xmlns:a16="http://schemas.microsoft.com/office/drawing/2014/main" id="{C18FAA07-EC48-4C23-6454-A1AE4947B472}"/>
              </a:ext>
            </a:extLst>
          </p:cNvPr>
          <p:cNvSpPr txBox="1"/>
          <p:nvPr/>
        </p:nvSpPr>
        <p:spPr>
          <a:xfrm>
            <a:off x="2403254" y="1523860"/>
            <a:ext cx="1871025" cy="276999"/>
          </a:xfrm>
          <a:prstGeom prst="rect">
            <a:avLst/>
          </a:prstGeom>
          <a:noFill/>
        </p:spPr>
        <p:txBody>
          <a:bodyPr wrap="none" rtlCol="0">
            <a:spAutoFit/>
          </a:bodyPr>
          <a:lstStyle/>
          <a:p>
            <a:r>
              <a:rPr lang="en-US" sz="1200" b="1" dirty="0">
                <a:solidFill>
                  <a:srgbClr val="FF0000"/>
                </a:solidFill>
              </a:rPr>
              <a:t>HOW TO CONTRIBUTE</a:t>
            </a:r>
          </a:p>
        </p:txBody>
      </p:sp>
      <p:cxnSp>
        <p:nvCxnSpPr>
          <p:cNvPr id="26" name="Straight Connector 25">
            <a:extLst>
              <a:ext uri="{FF2B5EF4-FFF2-40B4-BE49-F238E27FC236}">
                <a16:creationId xmlns:a16="http://schemas.microsoft.com/office/drawing/2014/main" id="{C409C2F8-B392-582A-7A17-8E0555245C00}"/>
              </a:ext>
            </a:extLst>
          </p:cNvPr>
          <p:cNvCxnSpPr/>
          <p:nvPr/>
        </p:nvCxnSpPr>
        <p:spPr>
          <a:xfrm>
            <a:off x="329550" y="1831637"/>
            <a:ext cx="175488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F72AAF1B-0301-3579-5CDE-DE924393FC3F}"/>
              </a:ext>
            </a:extLst>
          </p:cNvPr>
          <p:cNvCxnSpPr/>
          <p:nvPr/>
        </p:nvCxnSpPr>
        <p:spPr>
          <a:xfrm>
            <a:off x="2448401" y="1831637"/>
            <a:ext cx="175488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6573FF10-6E69-D292-BE5D-393DC6E1CEAE}"/>
              </a:ext>
            </a:extLst>
          </p:cNvPr>
          <p:cNvCxnSpPr/>
          <p:nvPr/>
        </p:nvCxnSpPr>
        <p:spPr>
          <a:xfrm>
            <a:off x="4763450" y="1819726"/>
            <a:ext cx="175488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44A7C8A5-6C45-9C84-0B03-91732A3599C8}"/>
              </a:ext>
            </a:extLst>
          </p:cNvPr>
          <p:cNvCxnSpPr/>
          <p:nvPr/>
        </p:nvCxnSpPr>
        <p:spPr>
          <a:xfrm>
            <a:off x="6921629" y="1819726"/>
            <a:ext cx="1754889" cy="0"/>
          </a:xfrm>
          <a:prstGeom prst="line">
            <a:avLst/>
          </a:prstGeom>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F1BD64A8-A21A-387E-1D6A-BF3622E08412}"/>
              </a:ext>
            </a:extLst>
          </p:cNvPr>
          <p:cNvSpPr txBox="1"/>
          <p:nvPr/>
        </p:nvSpPr>
        <p:spPr>
          <a:xfrm>
            <a:off x="5024294" y="1538030"/>
            <a:ext cx="1372492" cy="276999"/>
          </a:xfrm>
          <a:prstGeom prst="rect">
            <a:avLst/>
          </a:prstGeom>
          <a:noFill/>
        </p:spPr>
        <p:txBody>
          <a:bodyPr wrap="none" rtlCol="0">
            <a:spAutoFit/>
          </a:bodyPr>
          <a:lstStyle/>
          <a:p>
            <a:r>
              <a:rPr lang="en-US" sz="1200" b="1" dirty="0"/>
              <a:t>DELIVERABLES</a:t>
            </a:r>
          </a:p>
        </p:txBody>
      </p:sp>
      <p:sp>
        <p:nvSpPr>
          <p:cNvPr id="31" name="TextBox 30">
            <a:extLst>
              <a:ext uri="{FF2B5EF4-FFF2-40B4-BE49-F238E27FC236}">
                <a16:creationId xmlns:a16="http://schemas.microsoft.com/office/drawing/2014/main" id="{3268F789-C3ED-2085-9C8C-2AA7F33AC2BC}"/>
              </a:ext>
            </a:extLst>
          </p:cNvPr>
          <p:cNvSpPr txBox="1"/>
          <p:nvPr/>
        </p:nvSpPr>
        <p:spPr>
          <a:xfrm>
            <a:off x="6895992" y="1538030"/>
            <a:ext cx="1871025" cy="276999"/>
          </a:xfrm>
          <a:prstGeom prst="rect">
            <a:avLst/>
          </a:prstGeom>
          <a:noFill/>
        </p:spPr>
        <p:txBody>
          <a:bodyPr wrap="none" rtlCol="0">
            <a:spAutoFit/>
          </a:bodyPr>
          <a:lstStyle/>
          <a:p>
            <a:r>
              <a:rPr lang="en-US" sz="1200" b="1" dirty="0">
                <a:solidFill>
                  <a:srgbClr val="FF0000"/>
                </a:solidFill>
              </a:rPr>
              <a:t>HOW TO CONTRIBUTE</a:t>
            </a:r>
          </a:p>
        </p:txBody>
      </p:sp>
      <p:sp>
        <p:nvSpPr>
          <p:cNvPr id="32" name="TextBox 31">
            <a:extLst>
              <a:ext uri="{FF2B5EF4-FFF2-40B4-BE49-F238E27FC236}">
                <a16:creationId xmlns:a16="http://schemas.microsoft.com/office/drawing/2014/main" id="{BA08F085-2633-129F-8F7C-FD335FF57ECD}"/>
              </a:ext>
            </a:extLst>
          </p:cNvPr>
          <p:cNvSpPr txBox="1"/>
          <p:nvPr/>
        </p:nvSpPr>
        <p:spPr>
          <a:xfrm>
            <a:off x="309886" y="1854237"/>
            <a:ext cx="1327608" cy="461665"/>
          </a:xfrm>
          <a:prstGeom prst="rect">
            <a:avLst/>
          </a:prstGeom>
          <a:noFill/>
        </p:spPr>
        <p:txBody>
          <a:bodyPr wrap="none" rtlCol="0">
            <a:spAutoFit/>
          </a:bodyPr>
          <a:lstStyle/>
          <a:p>
            <a:r>
              <a:rPr lang="en-US" sz="1200" dirty="0"/>
              <a:t>XML Curriculum </a:t>
            </a:r>
            <a:br>
              <a:rPr lang="en-US" sz="1200" dirty="0"/>
            </a:br>
            <a:r>
              <a:rPr lang="en-US" sz="1200" dirty="0"/>
              <a:t>Resources</a:t>
            </a:r>
          </a:p>
        </p:txBody>
      </p:sp>
      <p:sp>
        <p:nvSpPr>
          <p:cNvPr id="33" name="TextBox 32">
            <a:extLst>
              <a:ext uri="{FF2B5EF4-FFF2-40B4-BE49-F238E27FC236}">
                <a16:creationId xmlns:a16="http://schemas.microsoft.com/office/drawing/2014/main" id="{48A00BE9-5E07-9AA7-1976-F711F221678F}"/>
              </a:ext>
            </a:extLst>
          </p:cNvPr>
          <p:cNvSpPr txBox="1"/>
          <p:nvPr/>
        </p:nvSpPr>
        <p:spPr>
          <a:xfrm>
            <a:off x="2429951" y="1844404"/>
            <a:ext cx="1737976" cy="646331"/>
          </a:xfrm>
          <a:prstGeom prst="rect">
            <a:avLst/>
          </a:prstGeom>
          <a:noFill/>
        </p:spPr>
        <p:txBody>
          <a:bodyPr wrap="none" rtlCol="0">
            <a:spAutoFit/>
          </a:bodyPr>
          <a:lstStyle/>
          <a:p>
            <a:r>
              <a:rPr lang="en-US" sz="1200" dirty="0">
                <a:solidFill>
                  <a:srgbClr val="FF0000"/>
                </a:solidFill>
              </a:rPr>
              <a:t>- Authoring   - Curating</a:t>
            </a:r>
            <a:br>
              <a:rPr lang="en-US" sz="1200" dirty="0">
                <a:solidFill>
                  <a:srgbClr val="FF0000"/>
                </a:solidFill>
              </a:rPr>
            </a:br>
            <a:r>
              <a:rPr lang="en-US" sz="1200" dirty="0">
                <a:solidFill>
                  <a:srgbClr val="FF0000"/>
                </a:solidFill>
              </a:rPr>
              <a:t>- Reviewing  - Editing</a:t>
            </a:r>
            <a:br>
              <a:rPr lang="en-US" sz="1200" dirty="0">
                <a:solidFill>
                  <a:srgbClr val="FF0000"/>
                </a:solidFill>
              </a:rPr>
            </a:br>
            <a:r>
              <a:rPr lang="en-US" sz="1200" dirty="0">
                <a:solidFill>
                  <a:srgbClr val="FF0000"/>
                </a:solidFill>
              </a:rPr>
              <a:t>- Testing</a:t>
            </a:r>
          </a:p>
        </p:txBody>
      </p:sp>
      <p:cxnSp>
        <p:nvCxnSpPr>
          <p:cNvPr id="34" name="Straight Connector 33">
            <a:extLst>
              <a:ext uri="{FF2B5EF4-FFF2-40B4-BE49-F238E27FC236}">
                <a16:creationId xmlns:a16="http://schemas.microsoft.com/office/drawing/2014/main" id="{9F725823-7944-D367-2651-12404D3DAD23}"/>
              </a:ext>
            </a:extLst>
          </p:cNvPr>
          <p:cNvCxnSpPr/>
          <p:nvPr/>
        </p:nvCxnSpPr>
        <p:spPr>
          <a:xfrm>
            <a:off x="314799" y="2455983"/>
            <a:ext cx="175488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1F68FD38-B360-319C-AB30-8EB2DF2B8F52}"/>
              </a:ext>
            </a:extLst>
          </p:cNvPr>
          <p:cNvCxnSpPr/>
          <p:nvPr/>
        </p:nvCxnSpPr>
        <p:spPr>
          <a:xfrm>
            <a:off x="2433650" y="2455983"/>
            <a:ext cx="1754889" cy="0"/>
          </a:xfrm>
          <a:prstGeom prst="line">
            <a:avLst/>
          </a:prstGeom>
        </p:spPr>
        <p:style>
          <a:lnRef idx="1">
            <a:schemeClr val="accent1"/>
          </a:lnRef>
          <a:fillRef idx="0">
            <a:schemeClr val="accent1"/>
          </a:fillRef>
          <a:effectRef idx="0">
            <a:schemeClr val="accent1"/>
          </a:effectRef>
          <a:fontRef idx="minor">
            <a:schemeClr val="tx1"/>
          </a:fontRef>
        </p:style>
      </p:cxnSp>
      <p:sp>
        <p:nvSpPr>
          <p:cNvPr id="36" name="TextBox 35">
            <a:extLst>
              <a:ext uri="{FF2B5EF4-FFF2-40B4-BE49-F238E27FC236}">
                <a16:creationId xmlns:a16="http://schemas.microsoft.com/office/drawing/2014/main" id="{4AA0D1C4-FFBF-A955-64DD-AA4415A1A657}"/>
              </a:ext>
            </a:extLst>
          </p:cNvPr>
          <p:cNvSpPr txBox="1"/>
          <p:nvPr/>
        </p:nvSpPr>
        <p:spPr>
          <a:xfrm>
            <a:off x="295135" y="2478583"/>
            <a:ext cx="1377300" cy="461665"/>
          </a:xfrm>
          <a:prstGeom prst="rect">
            <a:avLst/>
          </a:prstGeom>
          <a:noFill/>
        </p:spPr>
        <p:txBody>
          <a:bodyPr wrap="none" rtlCol="0">
            <a:spAutoFit/>
          </a:bodyPr>
          <a:lstStyle/>
          <a:p>
            <a:r>
              <a:rPr lang="en-US" sz="1200" dirty="0"/>
              <a:t>XML Curriculum </a:t>
            </a:r>
            <a:br>
              <a:rPr lang="en-US" sz="1200" dirty="0"/>
            </a:br>
            <a:r>
              <a:rPr lang="en-US" sz="1200" dirty="0"/>
              <a:t>Learning Paths</a:t>
            </a:r>
          </a:p>
        </p:txBody>
      </p:sp>
      <p:sp>
        <p:nvSpPr>
          <p:cNvPr id="37" name="TextBox 36">
            <a:extLst>
              <a:ext uri="{FF2B5EF4-FFF2-40B4-BE49-F238E27FC236}">
                <a16:creationId xmlns:a16="http://schemas.microsoft.com/office/drawing/2014/main" id="{9439C6CB-B0EA-8086-0438-B60EF37B7FDB}"/>
              </a:ext>
            </a:extLst>
          </p:cNvPr>
          <p:cNvSpPr txBox="1"/>
          <p:nvPr/>
        </p:nvSpPr>
        <p:spPr>
          <a:xfrm>
            <a:off x="2415200" y="2468750"/>
            <a:ext cx="1569660" cy="461665"/>
          </a:xfrm>
          <a:prstGeom prst="rect">
            <a:avLst/>
          </a:prstGeom>
          <a:noFill/>
        </p:spPr>
        <p:txBody>
          <a:bodyPr wrap="none" rtlCol="0">
            <a:spAutoFit/>
          </a:bodyPr>
          <a:lstStyle/>
          <a:p>
            <a:pPr marL="171450" indent="-171450">
              <a:buFontTx/>
              <a:buChar char="-"/>
            </a:pPr>
            <a:r>
              <a:rPr lang="en-US" sz="1200" dirty="0">
                <a:solidFill>
                  <a:srgbClr val="FF0000"/>
                </a:solidFill>
              </a:rPr>
              <a:t>Sharing activities</a:t>
            </a:r>
          </a:p>
          <a:p>
            <a:pPr marL="171450" indent="-171450">
              <a:buFontTx/>
              <a:buChar char="-"/>
            </a:pPr>
            <a:r>
              <a:rPr lang="en-US" sz="1200" dirty="0">
                <a:solidFill>
                  <a:srgbClr val="FF0000"/>
                </a:solidFill>
              </a:rPr>
              <a:t>Testing the Guide</a:t>
            </a:r>
          </a:p>
        </p:txBody>
      </p:sp>
      <p:cxnSp>
        <p:nvCxnSpPr>
          <p:cNvPr id="42" name="Straight Connector 41">
            <a:extLst>
              <a:ext uri="{FF2B5EF4-FFF2-40B4-BE49-F238E27FC236}">
                <a16:creationId xmlns:a16="http://schemas.microsoft.com/office/drawing/2014/main" id="{32E7C81D-0768-867A-6BAB-980199F2B2A0}"/>
              </a:ext>
            </a:extLst>
          </p:cNvPr>
          <p:cNvCxnSpPr/>
          <p:nvPr/>
        </p:nvCxnSpPr>
        <p:spPr>
          <a:xfrm>
            <a:off x="295137" y="3026268"/>
            <a:ext cx="175488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C44A30ED-09E7-5590-B6D3-53EC016C6685}"/>
              </a:ext>
            </a:extLst>
          </p:cNvPr>
          <p:cNvCxnSpPr/>
          <p:nvPr/>
        </p:nvCxnSpPr>
        <p:spPr>
          <a:xfrm>
            <a:off x="2413988" y="3026268"/>
            <a:ext cx="1754889" cy="0"/>
          </a:xfrm>
          <a:prstGeom prst="line">
            <a:avLst/>
          </a:prstGeom>
        </p:spPr>
        <p:style>
          <a:lnRef idx="1">
            <a:schemeClr val="accent1"/>
          </a:lnRef>
          <a:fillRef idx="0">
            <a:schemeClr val="accent1"/>
          </a:fillRef>
          <a:effectRef idx="0">
            <a:schemeClr val="accent1"/>
          </a:effectRef>
          <a:fontRef idx="minor">
            <a:schemeClr val="tx1"/>
          </a:fontRef>
        </p:style>
      </p:cxnSp>
      <p:sp>
        <p:nvSpPr>
          <p:cNvPr id="44" name="TextBox 43">
            <a:extLst>
              <a:ext uri="{FF2B5EF4-FFF2-40B4-BE49-F238E27FC236}">
                <a16:creationId xmlns:a16="http://schemas.microsoft.com/office/drawing/2014/main" id="{6B0EAE03-CA84-C43F-53BC-70C68A3242A5}"/>
              </a:ext>
            </a:extLst>
          </p:cNvPr>
          <p:cNvSpPr txBox="1"/>
          <p:nvPr/>
        </p:nvSpPr>
        <p:spPr>
          <a:xfrm>
            <a:off x="275473" y="3048868"/>
            <a:ext cx="1721946" cy="461665"/>
          </a:xfrm>
          <a:prstGeom prst="rect">
            <a:avLst/>
          </a:prstGeom>
          <a:noFill/>
        </p:spPr>
        <p:txBody>
          <a:bodyPr wrap="none" rtlCol="0">
            <a:spAutoFit/>
          </a:bodyPr>
          <a:lstStyle/>
          <a:p>
            <a:r>
              <a:rPr lang="en-US" sz="1200" dirty="0"/>
              <a:t>No-frills, Industry Style</a:t>
            </a:r>
            <a:br>
              <a:rPr lang="en-US" sz="1200" dirty="0"/>
            </a:br>
            <a:r>
              <a:rPr lang="en-US" sz="1200" dirty="0"/>
              <a:t>Guide</a:t>
            </a:r>
          </a:p>
        </p:txBody>
      </p:sp>
      <p:sp>
        <p:nvSpPr>
          <p:cNvPr id="45" name="TextBox 44">
            <a:extLst>
              <a:ext uri="{FF2B5EF4-FFF2-40B4-BE49-F238E27FC236}">
                <a16:creationId xmlns:a16="http://schemas.microsoft.com/office/drawing/2014/main" id="{4828BCA6-92A6-47C0-0F41-F6944FB9B967}"/>
              </a:ext>
            </a:extLst>
          </p:cNvPr>
          <p:cNvSpPr txBox="1"/>
          <p:nvPr/>
        </p:nvSpPr>
        <p:spPr>
          <a:xfrm>
            <a:off x="2395538" y="3039035"/>
            <a:ext cx="1122423" cy="461665"/>
          </a:xfrm>
          <a:prstGeom prst="rect">
            <a:avLst/>
          </a:prstGeom>
          <a:noFill/>
        </p:spPr>
        <p:txBody>
          <a:bodyPr wrap="none" rtlCol="0">
            <a:spAutoFit/>
          </a:bodyPr>
          <a:lstStyle/>
          <a:p>
            <a:r>
              <a:rPr lang="en-US" sz="1200" dirty="0">
                <a:solidFill>
                  <a:srgbClr val="FF0000"/>
                </a:solidFill>
              </a:rPr>
              <a:t>- Reviewing  </a:t>
            </a:r>
            <a:br>
              <a:rPr lang="en-US" sz="1200" dirty="0">
                <a:solidFill>
                  <a:srgbClr val="FF0000"/>
                </a:solidFill>
              </a:rPr>
            </a:br>
            <a:r>
              <a:rPr lang="en-US" sz="1200" dirty="0">
                <a:solidFill>
                  <a:srgbClr val="FF0000"/>
                </a:solidFill>
              </a:rPr>
              <a:t>- Productizing</a:t>
            </a:r>
          </a:p>
        </p:txBody>
      </p:sp>
      <p:sp>
        <p:nvSpPr>
          <p:cNvPr id="46" name="TextBox 45">
            <a:extLst>
              <a:ext uri="{FF2B5EF4-FFF2-40B4-BE49-F238E27FC236}">
                <a16:creationId xmlns:a16="http://schemas.microsoft.com/office/drawing/2014/main" id="{69921094-97C4-4302-2385-65ECDD29A0E8}"/>
              </a:ext>
            </a:extLst>
          </p:cNvPr>
          <p:cNvSpPr txBox="1"/>
          <p:nvPr/>
        </p:nvSpPr>
        <p:spPr>
          <a:xfrm>
            <a:off x="4797934" y="1846583"/>
            <a:ext cx="1914307" cy="461665"/>
          </a:xfrm>
          <a:prstGeom prst="rect">
            <a:avLst/>
          </a:prstGeom>
          <a:noFill/>
        </p:spPr>
        <p:txBody>
          <a:bodyPr wrap="none" rtlCol="0">
            <a:spAutoFit/>
          </a:bodyPr>
          <a:lstStyle/>
          <a:p>
            <a:r>
              <a:rPr lang="en-US" sz="1200" dirty="0"/>
              <a:t>Docs-as-code Curriculum</a:t>
            </a:r>
            <a:br>
              <a:rPr lang="en-US" sz="1200" dirty="0"/>
            </a:br>
            <a:r>
              <a:rPr lang="en-US" sz="1200" dirty="0"/>
              <a:t>Learning Paths</a:t>
            </a:r>
          </a:p>
        </p:txBody>
      </p:sp>
      <p:sp>
        <p:nvSpPr>
          <p:cNvPr id="47" name="TextBox 46">
            <a:extLst>
              <a:ext uri="{FF2B5EF4-FFF2-40B4-BE49-F238E27FC236}">
                <a16:creationId xmlns:a16="http://schemas.microsoft.com/office/drawing/2014/main" id="{B88BFD2D-337C-509E-6423-D791866348C1}"/>
              </a:ext>
            </a:extLst>
          </p:cNvPr>
          <p:cNvSpPr txBox="1"/>
          <p:nvPr/>
        </p:nvSpPr>
        <p:spPr>
          <a:xfrm>
            <a:off x="6917999" y="1836750"/>
            <a:ext cx="1737976" cy="646331"/>
          </a:xfrm>
          <a:prstGeom prst="rect">
            <a:avLst/>
          </a:prstGeom>
          <a:noFill/>
        </p:spPr>
        <p:txBody>
          <a:bodyPr wrap="none" rtlCol="0">
            <a:spAutoFit/>
          </a:bodyPr>
          <a:lstStyle/>
          <a:p>
            <a:r>
              <a:rPr lang="en-US" sz="1200" dirty="0">
                <a:solidFill>
                  <a:srgbClr val="FF0000"/>
                </a:solidFill>
              </a:rPr>
              <a:t>- Authoring   - Curating</a:t>
            </a:r>
            <a:br>
              <a:rPr lang="en-US" sz="1200" dirty="0">
                <a:solidFill>
                  <a:srgbClr val="FF0000"/>
                </a:solidFill>
              </a:rPr>
            </a:br>
            <a:r>
              <a:rPr lang="en-US" sz="1200" dirty="0">
                <a:solidFill>
                  <a:srgbClr val="FF0000"/>
                </a:solidFill>
              </a:rPr>
              <a:t>- Reviewing  - Editing</a:t>
            </a:r>
            <a:br>
              <a:rPr lang="en-US" sz="1200" dirty="0">
                <a:solidFill>
                  <a:srgbClr val="FF0000"/>
                </a:solidFill>
              </a:rPr>
            </a:br>
            <a:r>
              <a:rPr lang="en-US" sz="1200" dirty="0">
                <a:solidFill>
                  <a:srgbClr val="FF0000"/>
                </a:solidFill>
              </a:rPr>
              <a:t>- Piloting</a:t>
            </a:r>
          </a:p>
        </p:txBody>
      </p:sp>
      <p:cxnSp>
        <p:nvCxnSpPr>
          <p:cNvPr id="48" name="Straight Connector 47">
            <a:extLst>
              <a:ext uri="{FF2B5EF4-FFF2-40B4-BE49-F238E27FC236}">
                <a16:creationId xmlns:a16="http://schemas.microsoft.com/office/drawing/2014/main" id="{F9C54BEF-EB44-60D5-2100-6918D8AF99A4}"/>
              </a:ext>
            </a:extLst>
          </p:cNvPr>
          <p:cNvCxnSpPr/>
          <p:nvPr/>
        </p:nvCxnSpPr>
        <p:spPr>
          <a:xfrm>
            <a:off x="4802847" y="2526985"/>
            <a:ext cx="175488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6F303372-EF9D-1143-25BE-B37455396417}"/>
              </a:ext>
            </a:extLst>
          </p:cNvPr>
          <p:cNvCxnSpPr/>
          <p:nvPr/>
        </p:nvCxnSpPr>
        <p:spPr>
          <a:xfrm>
            <a:off x="6921698" y="2526985"/>
            <a:ext cx="1754889" cy="0"/>
          </a:xfrm>
          <a:prstGeom prst="line">
            <a:avLst/>
          </a:prstGeom>
        </p:spPr>
        <p:style>
          <a:lnRef idx="1">
            <a:schemeClr val="accent1"/>
          </a:lnRef>
          <a:fillRef idx="0">
            <a:schemeClr val="accent1"/>
          </a:fillRef>
          <a:effectRef idx="0">
            <a:schemeClr val="accent1"/>
          </a:effectRef>
          <a:fontRef idx="minor">
            <a:schemeClr val="tx1"/>
          </a:fontRef>
        </p:style>
      </p:cxnSp>
      <p:sp>
        <p:nvSpPr>
          <p:cNvPr id="50" name="TextBox 49">
            <a:extLst>
              <a:ext uri="{FF2B5EF4-FFF2-40B4-BE49-F238E27FC236}">
                <a16:creationId xmlns:a16="http://schemas.microsoft.com/office/drawing/2014/main" id="{63C53787-2140-4BD9-D830-7B39E60F53FE}"/>
              </a:ext>
            </a:extLst>
          </p:cNvPr>
          <p:cNvSpPr txBox="1"/>
          <p:nvPr/>
        </p:nvSpPr>
        <p:spPr>
          <a:xfrm>
            <a:off x="4783183" y="2549585"/>
            <a:ext cx="1882247" cy="276999"/>
          </a:xfrm>
          <a:prstGeom prst="rect">
            <a:avLst/>
          </a:prstGeom>
          <a:noFill/>
        </p:spPr>
        <p:txBody>
          <a:bodyPr wrap="none" rtlCol="0">
            <a:spAutoFit/>
          </a:bodyPr>
          <a:lstStyle/>
          <a:p>
            <a:r>
              <a:rPr lang="en-US" sz="1200" dirty="0"/>
              <a:t>Industry Speaker Bureau</a:t>
            </a:r>
          </a:p>
        </p:txBody>
      </p:sp>
      <p:sp>
        <p:nvSpPr>
          <p:cNvPr id="51" name="TextBox 50">
            <a:extLst>
              <a:ext uri="{FF2B5EF4-FFF2-40B4-BE49-F238E27FC236}">
                <a16:creationId xmlns:a16="http://schemas.microsoft.com/office/drawing/2014/main" id="{9898165A-8D55-73AD-98A1-99BFA4CA3C1D}"/>
              </a:ext>
            </a:extLst>
          </p:cNvPr>
          <p:cNvSpPr txBox="1"/>
          <p:nvPr/>
        </p:nvSpPr>
        <p:spPr>
          <a:xfrm>
            <a:off x="6903248" y="2539752"/>
            <a:ext cx="1869423" cy="276999"/>
          </a:xfrm>
          <a:prstGeom prst="rect">
            <a:avLst/>
          </a:prstGeom>
          <a:noFill/>
        </p:spPr>
        <p:txBody>
          <a:bodyPr wrap="none" rtlCol="0">
            <a:spAutoFit/>
          </a:bodyPr>
          <a:lstStyle/>
          <a:p>
            <a:r>
              <a:rPr lang="en-US" sz="1200" dirty="0">
                <a:solidFill>
                  <a:srgbClr val="FF0000"/>
                </a:solidFill>
              </a:rPr>
              <a:t>- Speakers   - Instructors</a:t>
            </a:r>
          </a:p>
        </p:txBody>
      </p:sp>
      <p:cxnSp>
        <p:nvCxnSpPr>
          <p:cNvPr id="52" name="Straight Connector 51">
            <a:extLst>
              <a:ext uri="{FF2B5EF4-FFF2-40B4-BE49-F238E27FC236}">
                <a16:creationId xmlns:a16="http://schemas.microsoft.com/office/drawing/2014/main" id="{B5647AF2-3B7E-A7D9-AB8A-0E16A39B2908}"/>
              </a:ext>
            </a:extLst>
          </p:cNvPr>
          <p:cNvCxnSpPr/>
          <p:nvPr/>
        </p:nvCxnSpPr>
        <p:spPr>
          <a:xfrm>
            <a:off x="4788097" y="2964519"/>
            <a:ext cx="175488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B59CE721-3FF7-11E7-1BEA-142B59E9CA8F}"/>
              </a:ext>
            </a:extLst>
          </p:cNvPr>
          <p:cNvCxnSpPr/>
          <p:nvPr/>
        </p:nvCxnSpPr>
        <p:spPr>
          <a:xfrm>
            <a:off x="6906948" y="2964519"/>
            <a:ext cx="1754889" cy="0"/>
          </a:xfrm>
          <a:prstGeom prst="line">
            <a:avLst/>
          </a:prstGeom>
        </p:spPr>
        <p:style>
          <a:lnRef idx="1">
            <a:schemeClr val="accent1"/>
          </a:lnRef>
          <a:fillRef idx="0">
            <a:schemeClr val="accent1"/>
          </a:fillRef>
          <a:effectRef idx="0">
            <a:schemeClr val="accent1"/>
          </a:effectRef>
          <a:fontRef idx="minor">
            <a:schemeClr val="tx1"/>
          </a:fontRef>
        </p:style>
      </p:cxnSp>
      <p:sp>
        <p:nvSpPr>
          <p:cNvPr id="54" name="TextBox 53">
            <a:extLst>
              <a:ext uri="{FF2B5EF4-FFF2-40B4-BE49-F238E27FC236}">
                <a16:creationId xmlns:a16="http://schemas.microsoft.com/office/drawing/2014/main" id="{06AC5658-BCF8-7D2A-7553-ACF40D8309ED}"/>
              </a:ext>
            </a:extLst>
          </p:cNvPr>
          <p:cNvSpPr txBox="1"/>
          <p:nvPr/>
        </p:nvSpPr>
        <p:spPr>
          <a:xfrm>
            <a:off x="4768433" y="2987119"/>
            <a:ext cx="1898277" cy="461665"/>
          </a:xfrm>
          <a:prstGeom prst="rect">
            <a:avLst/>
          </a:prstGeom>
          <a:noFill/>
        </p:spPr>
        <p:txBody>
          <a:bodyPr wrap="none" rtlCol="0">
            <a:spAutoFit/>
          </a:bodyPr>
          <a:lstStyle/>
          <a:p>
            <a:r>
              <a:rPr lang="en-US" sz="1200" dirty="0"/>
              <a:t>Curriculum Pilot Program</a:t>
            </a:r>
          </a:p>
          <a:p>
            <a:r>
              <a:rPr lang="en-US" sz="1200" dirty="0"/>
              <a:t>Management</a:t>
            </a:r>
          </a:p>
        </p:txBody>
      </p:sp>
      <p:sp>
        <p:nvSpPr>
          <p:cNvPr id="55" name="TextBox 54">
            <a:extLst>
              <a:ext uri="{FF2B5EF4-FFF2-40B4-BE49-F238E27FC236}">
                <a16:creationId xmlns:a16="http://schemas.microsoft.com/office/drawing/2014/main" id="{FC402A28-64BE-FC80-54FB-5E5E6EDB5CD7}"/>
              </a:ext>
            </a:extLst>
          </p:cNvPr>
          <p:cNvSpPr txBox="1"/>
          <p:nvPr/>
        </p:nvSpPr>
        <p:spPr>
          <a:xfrm>
            <a:off x="6888498" y="2977286"/>
            <a:ext cx="1406154" cy="461665"/>
          </a:xfrm>
          <a:prstGeom prst="rect">
            <a:avLst/>
          </a:prstGeom>
          <a:noFill/>
        </p:spPr>
        <p:txBody>
          <a:bodyPr wrap="none" rtlCol="0">
            <a:spAutoFit/>
          </a:bodyPr>
          <a:lstStyle/>
          <a:p>
            <a:pPr marL="171450" indent="-171450">
              <a:buFontTx/>
              <a:buChar char="-"/>
            </a:pPr>
            <a:r>
              <a:rPr lang="en-US" sz="1200" dirty="0">
                <a:solidFill>
                  <a:srgbClr val="FF0000"/>
                </a:solidFill>
              </a:rPr>
              <a:t>Coordinators</a:t>
            </a:r>
          </a:p>
          <a:p>
            <a:pPr marL="171450" indent="-171450">
              <a:buFontTx/>
              <a:buChar char="-"/>
            </a:pPr>
            <a:r>
              <a:rPr lang="en-US" sz="1200" dirty="0">
                <a:solidFill>
                  <a:srgbClr val="FF0000"/>
                </a:solidFill>
              </a:rPr>
              <a:t>Pilot volunteers</a:t>
            </a:r>
          </a:p>
        </p:txBody>
      </p:sp>
      <p:cxnSp>
        <p:nvCxnSpPr>
          <p:cNvPr id="56" name="Straight Connector 55">
            <a:extLst>
              <a:ext uri="{FF2B5EF4-FFF2-40B4-BE49-F238E27FC236}">
                <a16:creationId xmlns:a16="http://schemas.microsoft.com/office/drawing/2014/main" id="{16796E6E-E87A-0B82-01ED-D4F5D5724EBC}"/>
              </a:ext>
            </a:extLst>
          </p:cNvPr>
          <p:cNvCxnSpPr/>
          <p:nvPr/>
        </p:nvCxnSpPr>
        <p:spPr>
          <a:xfrm>
            <a:off x="4783185" y="3539714"/>
            <a:ext cx="175488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21D1EF05-C477-0692-CA88-CD9B029A9DBA}"/>
              </a:ext>
            </a:extLst>
          </p:cNvPr>
          <p:cNvCxnSpPr/>
          <p:nvPr/>
        </p:nvCxnSpPr>
        <p:spPr>
          <a:xfrm>
            <a:off x="6902036" y="3539714"/>
            <a:ext cx="1754889" cy="0"/>
          </a:xfrm>
          <a:prstGeom prst="line">
            <a:avLst/>
          </a:prstGeom>
        </p:spPr>
        <p:style>
          <a:lnRef idx="1">
            <a:schemeClr val="accent1"/>
          </a:lnRef>
          <a:fillRef idx="0">
            <a:schemeClr val="accent1"/>
          </a:fillRef>
          <a:effectRef idx="0">
            <a:schemeClr val="accent1"/>
          </a:effectRef>
          <a:fontRef idx="minor">
            <a:schemeClr val="tx1"/>
          </a:fontRef>
        </p:style>
      </p:cxnSp>
      <p:sp>
        <p:nvSpPr>
          <p:cNvPr id="58" name="TextBox 57">
            <a:extLst>
              <a:ext uri="{FF2B5EF4-FFF2-40B4-BE49-F238E27FC236}">
                <a16:creationId xmlns:a16="http://schemas.microsoft.com/office/drawing/2014/main" id="{AF08288D-D0A1-1D14-9369-C317FD909FC1}"/>
              </a:ext>
            </a:extLst>
          </p:cNvPr>
          <p:cNvSpPr txBox="1"/>
          <p:nvPr/>
        </p:nvSpPr>
        <p:spPr>
          <a:xfrm>
            <a:off x="4763521" y="3562314"/>
            <a:ext cx="1965603" cy="461665"/>
          </a:xfrm>
          <a:prstGeom prst="rect">
            <a:avLst/>
          </a:prstGeom>
          <a:noFill/>
        </p:spPr>
        <p:txBody>
          <a:bodyPr wrap="none" rtlCol="0">
            <a:spAutoFit/>
          </a:bodyPr>
          <a:lstStyle/>
          <a:p>
            <a:r>
              <a:rPr lang="en-US" sz="1200" dirty="0"/>
              <a:t>Curriculum Pilot Technical</a:t>
            </a:r>
            <a:br>
              <a:rPr lang="en-US" sz="1200" dirty="0"/>
            </a:br>
            <a:r>
              <a:rPr lang="en-US" sz="1200" dirty="0"/>
              <a:t>Support</a:t>
            </a:r>
          </a:p>
        </p:txBody>
      </p:sp>
      <p:sp>
        <p:nvSpPr>
          <p:cNvPr id="59" name="TextBox 58">
            <a:extLst>
              <a:ext uri="{FF2B5EF4-FFF2-40B4-BE49-F238E27FC236}">
                <a16:creationId xmlns:a16="http://schemas.microsoft.com/office/drawing/2014/main" id="{53DB85BE-B683-A271-82A9-4F166C66A5DC}"/>
              </a:ext>
            </a:extLst>
          </p:cNvPr>
          <p:cNvSpPr txBox="1"/>
          <p:nvPr/>
        </p:nvSpPr>
        <p:spPr>
          <a:xfrm>
            <a:off x="6883586" y="3552481"/>
            <a:ext cx="1874231" cy="646331"/>
          </a:xfrm>
          <a:prstGeom prst="rect">
            <a:avLst/>
          </a:prstGeom>
          <a:noFill/>
        </p:spPr>
        <p:txBody>
          <a:bodyPr wrap="none" rtlCol="0">
            <a:spAutoFit/>
          </a:bodyPr>
          <a:lstStyle/>
          <a:p>
            <a:r>
              <a:rPr lang="en-US" sz="1200" dirty="0">
                <a:solidFill>
                  <a:srgbClr val="FF0000"/>
                </a:solidFill>
              </a:rPr>
              <a:t>- Oxygen Editor Admins</a:t>
            </a:r>
            <a:br>
              <a:rPr lang="en-US" sz="1200" dirty="0">
                <a:solidFill>
                  <a:srgbClr val="FF0000"/>
                </a:solidFill>
              </a:rPr>
            </a:br>
            <a:r>
              <a:rPr lang="en-US" sz="1200" dirty="0">
                <a:solidFill>
                  <a:srgbClr val="FF0000"/>
                </a:solidFill>
              </a:rPr>
              <a:t>- </a:t>
            </a:r>
            <a:r>
              <a:rPr lang="en-US" sz="1200" dirty="0" err="1">
                <a:solidFill>
                  <a:srgbClr val="FF0000"/>
                </a:solidFill>
              </a:rPr>
              <a:t>Heretto</a:t>
            </a:r>
            <a:r>
              <a:rPr lang="en-US" sz="1200" dirty="0">
                <a:solidFill>
                  <a:srgbClr val="FF0000"/>
                </a:solidFill>
              </a:rPr>
              <a:t> CCMS Admins</a:t>
            </a:r>
            <a:br>
              <a:rPr lang="en-US" sz="1200" dirty="0">
                <a:solidFill>
                  <a:srgbClr val="FF0000"/>
                </a:solidFill>
              </a:rPr>
            </a:br>
            <a:r>
              <a:rPr lang="en-US" sz="1200" dirty="0">
                <a:solidFill>
                  <a:srgbClr val="FF0000"/>
                </a:solidFill>
              </a:rPr>
              <a:t>- GitHub Pages Admins</a:t>
            </a:r>
          </a:p>
        </p:txBody>
      </p:sp>
      <p:cxnSp>
        <p:nvCxnSpPr>
          <p:cNvPr id="2" name="Straight Connector 1">
            <a:extLst>
              <a:ext uri="{FF2B5EF4-FFF2-40B4-BE49-F238E27FC236}">
                <a16:creationId xmlns:a16="http://schemas.microsoft.com/office/drawing/2014/main" id="{2FD54CAE-FE55-24CF-0FAB-5494BFDC03E3}"/>
              </a:ext>
            </a:extLst>
          </p:cNvPr>
          <p:cNvCxnSpPr/>
          <p:nvPr/>
        </p:nvCxnSpPr>
        <p:spPr>
          <a:xfrm>
            <a:off x="290220" y="4063577"/>
            <a:ext cx="175488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id="{3A7E61C6-BCDC-8F84-14A2-09589BD52A8B}"/>
              </a:ext>
            </a:extLst>
          </p:cNvPr>
          <p:cNvCxnSpPr/>
          <p:nvPr/>
        </p:nvCxnSpPr>
        <p:spPr>
          <a:xfrm>
            <a:off x="2409071" y="4063577"/>
            <a:ext cx="1754889" cy="0"/>
          </a:xfrm>
          <a:prstGeom prst="line">
            <a:avLst/>
          </a:prstGeom>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085AE6B2-319D-03F7-3A76-EFB75D079565}"/>
              </a:ext>
            </a:extLst>
          </p:cNvPr>
          <p:cNvSpPr txBox="1"/>
          <p:nvPr/>
        </p:nvSpPr>
        <p:spPr>
          <a:xfrm>
            <a:off x="270556" y="4086177"/>
            <a:ext cx="1659429" cy="461665"/>
          </a:xfrm>
          <a:prstGeom prst="rect">
            <a:avLst/>
          </a:prstGeom>
          <a:noFill/>
        </p:spPr>
        <p:txBody>
          <a:bodyPr wrap="none" rtlCol="0">
            <a:spAutoFit/>
          </a:bodyPr>
          <a:lstStyle/>
          <a:p>
            <a:r>
              <a:rPr lang="en-US" sz="1200" dirty="0" err="1"/>
              <a:t>Docs-as-code+DITA</a:t>
            </a:r>
            <a:r>
              <a:rPr lang="en-US" sz="1200" dirty="0"/>
              <a:t> </a:t>
            </a:r>
            <a:br>
              <a:rPr lang="en-US" sz="1200" dirty="0"/>
            </a:br>
            <a:r>
              <a:rPr lang="en-US" sz="1200" dirty="0"/>
              <a:t>hybrid resources</a:t>
            </a:r>
          </a:p>
        </p:txBody>
      </p:sp>
      <p:sp>
        <p:nvSpPr>
          <p:cNvPr id="5" name="TextBox 4">
            <a:extLst>
              <a:ext uri="{FF2B5EF4-FFF2-40B4-BE49-F238E27FC236}">
                <a16:creationId xmlns:a16="http://schemas.microsoft.com/office/drawing/2014/main" id="{8E1625A3-83D0-37C7-709B-3B8CEA699A95}"/>
              </a:ext>
            </a:extLst>
          </p:cNvPr>
          <p:cNvSpPr txBox="1"/>
          <p:nvPr/>
        </p:nvSpPr>
        <p:spPr>
          <a:xfrm>
            <a:off x="2390621" y="4076344"/>
            <a:ext cx="1712328" cy="276999"/>
          </a:xfrm>
          <a:prstGeom prst="rect">
            <a:avLst/>
          </a:prstGeom>
          <a:noFill/>
        </p:spPr>
        <p:txBody>
          <a:bodyPr wrap="none" rtlCol="0">
            <a:spAutoFit/>
          </a:bodyPr>
          <a:lstStyle/>
          <a:p>
            <a:r>
              <a:rPr lang="en-US" sz="1200" dirty="0">
                <a:solidFill>
                  <a:srgbClr val="FF0000"/>
                </a:solidFill>
              </a:rPr>
              <a:t>- Reviewing  - Testing</a:t>
            </a:r>
          </a:p>
        </p:txBody>
      </p:sp>
      <p:cxnSp>
        <p:nvCxnSpPr>
          <p:cNvPr id="7" name="Straight Connector 6">
            <a:extLst>
              <a:ext uri="{FF2B5EF4-FFF2-40B4-BE49-F238E27FC236}">
                <a16:creationId xmlns:a16="http://schemas.microsoft.com/office/drawing/2014/main" id="{75A79E59-DB9A-2FC1-C237-560F0422178C}"/>
              </a:ext>
            </a:extLst>
          </p:cNvPr>
          <p:cNvCxnSpPr/>
          <p:nvPr/>
        </p:nvCxnSpPr>
        <p:spPr>
          <a:xfrm>
            <a:off x="285300" y="3547381"/>
            <a:ext cx="175488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D7186E33-4A3B-B3BB-1F6C-87BF32B29A7F}"/>
              </a:ext>
            </a:extLst>
          </p:cNvPr>
          <p:cNvCxnSpPr/>
          <p:nvPr/>
        </p:nvCxnSpPr>
        <p:spPr>
          <a:xfrm>
            <a:off x="2404151" y="3547381"/>
            <a:ext cx="1754889"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958D1697-C24B-F1F3-5E74-F2F27AB30D3E}"/>
              </a:ext>
            </a:extLst>
          </p:cNvPr>
          <p:cNvSpPr txBox="1"/>
          <p:nvPr/>
        </p:nvSpPr>
        <p:spPr>
          <a:xfrm>
            <a:off x="265636" y="3569981"/>
            <a:ext cx="1526380" cy="276999"/>
          </a:xfrm>
          <a:prstGeom prst="rect">
            <a:avLst/>
          </a:prstGeom>
          <a:noFill/>
        </p:spPr>
        <p:txBody>
          <a:bodyPr wrap="none" rtlCol="0">
            <a:spAutoFit/>
          </a:bodyPr>
          <a:lstStyle/>
          <a:p>
            <a:r>
              <a:rPr lang="en-US" sz="1200" dirty="0"/>
              <a:t>XML/DITA pilots (3)</a:t>
            </a:r>
          </a:p>
        </p:txBody>
      </p:sp>
      <p:sp>
        <p:nvSpPr>
          <p:cNvPr id="13" name="TextBox 12">
            <a:extLst>
              <a:ext uri="{FF2B5EF4-FFF2-40B4-BE49-F238E27FC236}">
                <a16:creationId xmlns:a16="http://schemas.microsoft.com/office/drawing/2014/main" id="{1AF502A3-8957-B519-FAD8-C9BC9486E6B0}"/>
              </a:ext>
            </a:extLst>
          </p:cNvPr>
          <p:cNvSpPr txBox="1"/>
          <p:nvPr/>
        </p:nvSpPr>
        <p:spPr>
          <a:xfrm>
            <a:off x="2385701" y="3540478"/>
            <a:ext cx="1568058" cy="461665"/>
          </a:xfrm>
          <a:prstGeom prst="rect">
            <a:avLst/>
          </a:prstGeom>
          <a:noFill/>
        </p:spPr>
        <p:txBody>
          <a:bodyPr wrap="none" rtlCol="0">
            <a:spAutoFit/>
          </a:bodyPr>
          <a:lstStyle/>
          <a:p>
            <a:pPr marL="171450" indent="-171450">
              <a:buFontTx/>
              <a:buChar char="-"/>
            </a:pPr>
            <a:r>
              <a:rPr lang="en-US" sz="1200" dirty="0">
                <a:solidFill>
                  <a:srgbClr val="FF0000"/>
                </a:solidFill>
              </a:rPr>
              <a:t>Pilot volunteers</a:t>
            </a:r>
          </a:p>
          <a:p>
            <a:pPr marL="171450" indent="-171450">
              <a:buFontTx/>
              <a:buChar char="-"/>
            </a:pPr>
            <a:r>
              <a:rPr lang="en-US" sz="1200" dirty="0">
                <a:solidFill>
                  <a:srgbClr val="FF0000"/>
                </a:solidFill>
              </a:rPr>
              <a:t>Technical support</a:t>
            </a:r>
          </a:p>
        </p:txBody>
      </p:sp>
      <p:cxnSp>
        <p:nvCxnSpPr>
          <p:cNvPr id="14" name="Straight Connector 13">
            <a:extLst>
              <a:ext uri="{FF2B5EF4-FFF2-40B4-BE49-F238E27FC236}">
                <a16:creationId xmlns:a16="http://schemas.microsoft.com/office/drawing/2014/main" id="{4CDA3D7E-790D-A72E-7227-E342D35FEC82}"/>
              </a:ext>
            </a:extLst>
          </p:cNvPr>
          <p:cNvCxnSpPr/>
          <p:nvPr/>
        </p:nvCxnSpPr>
        <p:spPr>
          <a:xfrm>
            <a:off x="4783114" y="4240324"/>
            <a:ext cx="175488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B5FBD9-B558-551A-C28B-DFCFAA36D5D8}"/>
              </a:ext>
            </a:extLst>
          </p:cNvPr>
          <p:cNvCxnSpPr/>
          <p:nvPr/>
        </p:nvCxnSpPr>
        <p:spPr>
          <a:xfrm>
            <a:off x="6901965" y="4240324"/>
            <a:ext cx="1754889" cy="0"/>
          </a:xfrm>
          <a:prstGeom prst="line">
            <a:avLst/>
          </a:prstGeom>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A866BAC3-7573-FF40-C45C-4FD80F6D21FE}"/>
              </a:ext>
            </a:extLst>
          </p:cNvPr>
          <p:cNvSpPr txBox="1"/>
          <p:nvPr/>
        </p:nvSpPr>
        <p:spPr>
          <a:xfrm>
            <a:off x="4763450" y="4262924"/>
            <a:ext cx="1370888" cy="276999"/>
          </a:xfrm>
          <a:prstGeom prst="rect">
            <a:avLst/>
          </a:prstGeom>
          <a:noFill/>
        </p:spPr>
        <p:txBody>
          <a:bodyPr wrap="none" rtlCol="0">
            <a:spAutoFit/>
          </a:bodyPr>
          <a:lstStyle/>
          <a:p>
            <a:r>
              <a:rPr lang="en-US" sz="1200" dirty="0"/>
              <a:t>Sample Doc Sets</a:t>
            </a:r>
          </a:p>
        </p:txBody>
      </p:sp>
      <p:sp>
        <p:nvSpPr>
          <p:cNvPr id="23" name="TextBox 22">
            <a:extLst>
              <a:ext uri="{FF2B5EF4-FFF2-40B4-BE49-F238E27FC236}">
                <a16:creationId xmlns:a16="http://schemas.microsoft.com/office/drawing/2014/main" id="{6B603CE4-C8AF-B18D-54B2-1436B73822CE}"/>
              </a:ext>
            </a:extLst>
          </p:cNvPr>
          <p:cNvSpPr txBox="1"/>
          <p:nvPr/>
        </p:nvSpPr>
        <p:spPr>
          <a:xfrm>
            <a:off x="6883515" y="4253091"/>
            <a:ext cx="1672253" cy="276999"/>
          </a:xfrm>
          <a:prstGeom prst="rect">
            <a:avLst/>
          </a:prstGeom>
          <a:noFill/>
        </p:spPr>
        <p:txBody>
          <a:bodyPr wrap="none" rtlCol="0">
            <a:spAutoFit/>
          </a:bodyPr>
          <a:lstStyle/>
          <a:p>
            <a:r>
              <a:rPr lang="en-US" sz="1200" dirty="0">
                <a:solidFill>
                  <a:srgbClr val="FF0000"/>
                </a:solidFill>
              </a:rPr>
              <a:t>- Curating     - Testing</a:t>
            </a:r>
          </a:p>
        </p:txBody>
      </p:sp>
      <p:sp>
        <p:nvSpPr>
          <p:cNvPr id="24" name="Slide Number Placeholder 23">
            <a:extLst>
              <a:ext uri="{FF2B5EF4-FFF2-40B4-BE49-F238E27FC236}">
                <a16:creationId xmlns:a16="http://schemas.microsoft.com/office/drawing/2014/main" id="{CA7D1CB0-A3EA-A9E2-844E-44D17228D096}"/>
              </a:ext>
            </a:extLst>
          </p:cNvPr>
          <p:cNvSpPr>
            <a:spLocks noGrp="1"/>
          </p:cNvSpPr>
          <p:nvPr>
            <p:ph type="sldNum" idx="12"/>
          </p:nvPr>
        </p:nvSpPr>
        <p:spPr>
          <a:xfrm>
            <a:off x="8551114" y="4663217"/>
            <a:ext cx="548700" cy="393600"/>
          </a:xfrm>
        </p:spPr>
        <p:txBody>
          <a:bodyPr/>
          <a:lstStyle/>
          <a:p>
            <a:pPr marL="0" lvl="0" indent="0" algn="r" rtl="0">
              <a:spcBef>
                <a:spcPts val="0"/>
              </a:spcBef>
              <a:spcAft>
                <a:spcPts val="0"/>
              </a:spcAft>
              <a:buNone/>
            </a:pPr>
            <a:fld id="{00000000-1234-1234-1234-123412341234}" type="slidenum">
              <a:rPr lang="en" smtClean="0"/>
              <a:t>8</a:t>
            </a:fld>
            <a:endParaRPr lang="en" dirty="0"/>
          </a:p>
        </p:txBody>
      </p:sp>
    </p:spTree>
    <p:extLst>
      <p:ext uri="{BB962C8B-B14F-4D97-AF65-F5344CB8AC3E}">
        <p14:creationId xmlns:p14="http://schemas.microsoft.com/office/powerpoint/2010/main" val="42202936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4">
          <a:extLst>
            <a:ext uri="{FF2B5EF4-FFF2-40B4-BE49-F238E27FC236}">
              <a16:creationId xmlns:a16="http://schemas.microsoft.com/office/drawing/2014/main" id="{86568C39-01B4-EC70-074A-53F9CB098474}"/>
            </a:ext>
          </a:extLst>
        </p:cNvPr>
        <p:cNvGrpSpPr/>
        <p:nvPr/>
      </p:nvGrpSpPr>
      <p:grpSpPr>
        <a:xfrm>
          <a:off x="0" y="0"/>
          <a:ext cx="0" cy="0"/>
          <a:chOff x="0" y="0"/>
          <a:chExt cx="0" cy="0"/>
        </a:xfrm>
      </p:grpSpPr>
      <p:sp>
        <p:nvSpPr>
          <p:cNvPr id="85" name="Google Shape;85;p15">
            <a:extLst>
              <a:ext uri="{FF2B5EF4-FFF2-40B4-BE49-F238E27FC236}">
                <a16:creationId xmlns:a16="http://schemas.microsoft.com/office/drawing/2014/main" id="{800D5F7B-DA22-EE4F-C1BB-F2378CC70E41}"/>
              </a:ext>
            </a:extLst>
          </p:cNvPr>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dirty="0"/>
              <a:t>Activity-0: Infrastructure</a:t>
            </a:r>
            <a:endParaRPr dirty="0"/>
          </a:p>
        </p:txBody>
      </p:sp>
      <p:pic>
        <p:nvPicPr>
          <p:cNvPr id="86" name="Google Shape;86;p15" descr="Official logo of the Special Interest Group on the Design of Communication">
            <a:extLst>
              <a:ext uri="{FF2B5EF4-FFF2-40B4-BE49-F238E27FC236}">
                <a16:creationId xmlns:a16="http://schemas.microsoft.com/office/drawing/2014/main" id="{F1A913CB-39C5-D36D-27AE-D61D0168371F}"/>
              </a:ext>
            </a:extLst>
          </p:cNvPr>
          <p:cNvPicPr preferRelativeResize="0"/>
          <p:nvPr/>
        </p:nvPicPr>
        <p:blipFill>
          <a:blip r:embed="rId3">
            <a:alphaModFix/>
          </a:blip>
          <a:stretch>
            <a:fillRect/>
          </a:stretch>
        </p:blipFill>
        <p:spPr>
          <a:xfrm>
            <a:off x="6325550" y="3971550"/>
            <a:ext cx="2735427" cy="1093899"/>
          </a:xfrm>
          <a:prstGeom prst="rect">
            <a:avLst/>
          </a:prstGeom>
          <a:noFill/>
          <a:ln>
            <a:noFill/>
          </a:ln>
        </p:spPr>
      </p:pic>
      <p:sp>
        <p:nvSpPr>
          <p:cNvPr id="87" name="Google Shape;87;p15">
            <a:extLst>
              <a:ext uri="{FF2B5EF4-FFF2-40B4-BE49-F238E27FC236}">
                <a16:creationId xmlns:a16="http://schemas.microsoft.com/office/drawing/2014/main" id="{ACDCE60D-235E-DD2E-5031-396C9B4AD2F2}"/>
              </a:ext>
            </a:extLst>
          </p:cNvPr>
          <p:cNvSpPr txBox="1">
            <a:spLocks noGrp="1"/>
          </p:cNvSpPr>
          <p:nvPr>
            <p:ph type="body" idx="1"/>
          </p:nvPr>
        </p:nvSpPr>
        <p:spPr>
          <a:xfrm>
            <a:off x="348850" y="1017725"/>
            <a:ext cx="2109215" cy="3843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Goal:</a:t>
            </a:r>
          </a:p>
          <a:p>
            <a:pPr marL="0" lvl="0" indent="0" algn="l" rtl="0">
              <a:spcBef>
                <a:spcPts val="0"/>
              </a:spcBef>
              <a:spcAft>
                <a:spcPts val="0"/>
              </a:spcAft>
              <a:buNone/>
            </a:pPr>
            <a:endParaRPr lang="en" dirty="0"/>
          </a:p>
          <a:p>
            <a:pPr marL="0" lvl="0" indent="0" algn="l" rtl="0">
              <a:spcBef>
                <a:spcPts val="0"/>
              </a:spcBef>
              <a:spcAft>
                <a:spcPts val="0"/>
              </a:spcAft>
              <a:buNone/>
            </a:pPr>
            <a:endParaRPr lang="en" dirty="0"/>
          </a:p>
          <a:p>
            <a:pPr marL="0" lvl="0" indent="0" algn="l" rtl="0">
              <a:spcBef>
                <a:spcPts val="0"/>
              </a:spcBef>
              <a:spcAft>
                <a:spcPts val="0"/>
              </a:spcAft>
              <a:buNone/>
            </a:pPr>
            <a:r>
              <a:rPr lang="en" dirty="0"/>
              <a:t>Resources:</a:t>
            </a:r>
          </a:p>
          <a:p>
            <a:pPr marL="0" lvl="0" indent="0" algn="l" rtl="0">
              <a:spcBef>
                <a:spcPts val="0"/>
              </a:spcBef>
              <a:spcAft>
                <a:spcPts val="0"/>
              </a:spcAft>
              <a:buNone/>
            </a:pPr>
            <a:endParaRPr lang="en" dirty="0"/>
          </a:p>
          <a:p>
            <a:pPr marL="0" lvl="0" indent="0" algn="l" rtl="0">
              <a:spcBef>
                <a:spcPts val="0"/>
              </a:spcBef>
              <a:spcAft>
                <a:spcPts val="0"/>
              </a:spcAft>
              <a:buNone/>
            </a:pPr>
            <a:endParaRPr lang="en" dirty="0"/>
          </a:p>
          <a:p>
            <a:pPr marL="0" lvl="0" indent="0" algn="l" rtl="0">
              <a:spcBef>
                <a:spcPts val="0"/>
              </a:spcBef>
              <a:spcAft>
                <a:spcPts val="0"/>
              </a:spcAft>
              <a:buNone/>
            </a:pPr>
            <a:endParaRPr lang="en" dirty="0"/>
          </a:p>
          <a:p>
            <a:pPr marL="0" lvl="0" indent="0" algn="l" rtl="0">
              <a:spcBef>
                <a:spcPts val="0"/>
              </a:spcBef>
              <a:spcAft>
                <a:spcPts val="0"/>
              </a:spcAft>
              <a:buNone/>
            </a:pPr>
            <a:endParaRPr lang="en" dirty="0"/>
          </a:p>
          <a:p>
            <a:pPr marL="0" lvl="0" indent="0" algn="l" rtl="0">
              <a:spcBef>
                <a:spcPts val="0"/>
              </a:spcBef>
              <a:spcAft>
                <a:spcPts val="0"/>
              </a:spcAft>
              <a:buNone/>
            </a:pPr>
            <a:r>
              <a:rPr lang="en" dirty="0"/>
              <a:t>Contact: </a:t>
            </a:r>
            <a:endParaRPr dirty="0"/>
          </a:p>
        </p:txBody>
      </p:sp>
      <p:cxnSp>
        <p:nvCxnSpPr>
          <p:cNvPr id="88" name="Google Shape;88;p15">
            <a:extLst>
              <a:ext uri="{FF2B5EF4-FFF2-40B4-BE49-F238E27FC236}">
                <a16:creationId xmlns:a16="http://schemas.microsoft.com/office/drawing/2014/main" id="{C8DDB5DA-B4F5-B933-3A78-D26F5470D20C}"/>
              </a:ext>
            </a:extLst>
          </p:cNvPr>
          <p:cNvCxnSpPr/>
          <p:nvPr/>
        </p:nvCxnSpPr>
        <p:spPr>
          <a:xfrm>
            <a:off x="329550" y="988675"/>
            <a:ext cx="8356800" cy="0"/>
          </a:xfrm>
          <a:prstGeom prst="straightConnector1">
            <a:avLst/>
          </a:prstGeom>
          <a:noFill/>
          <a:ln w="9525" cap="flat" cmpd="sng">
            <a:solidFill>
              <a:schemeClr val="dk2"/>
            </a:solidFill>
            <a:prstDash val="solid"/>
            <a:round/>
            <a:headEnd type="none" w="med" len="med"/>
            <a:tailEnd type="none" w="med" len="med"/>
          </a:ln>
        </p:spPr>
      </p:cxnSp>
      <p:sp>
        <p:nvSpPr>
          <p:cNvPr id="2" name="Slide Number Placeholder 1">
            <a:extLst>
              <a:ext uri="{FF2B5EF4-FFF2-40B4-BE49-F238E27FC236}">
                <a16:creationId xmlns:a16="http://schemas.microsoft.com/office/drawing/2014/main" id="{ED4EF790-9891-2B5E-29FC-09BB054E28CD}"/>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9</a:t>
            </a:fld>
            <a:endParaRPr lang="en"/>
          </a:p>
        </p:txBody>
      </p:sp>
      <p:sp>
        <p:nvSpPr>
          <p:cNvPr id="3" name="Google Shape;87;p15">
            <a:extLst>
              <a:ext uri="{FF2B5EF4-FFF2-40B4-BE49-F238E27FC236}">
                <a16:creationId xmlns:a16="http://schemas.microsoft.com/office/drawing/2014/main" id="{CA95651A-E4CC-D722-633F-F58668F460F5}"/>
              </a:ext>
            </a:extLst>
          </p:cNvPr>
          <p:cNvSpPr txBox="1">
            <a:spLocks/>
          </p:cNvSpPr>
          <p:nvPr/>
        </p:nvSpPr>
        <p:spPr>
          <a:xfrm>
            <a:off x="1691151" y="997614"/>
            <a:ext cx="7369826" cy="38433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15000"/>
              </a:lnSpc>
              <a:spcBef>
                <a:spcPts val="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1pPr>
            <a:lvl2pPr marL="914400" marR="0" lvl="1"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2pPr>
            <a:lvl3pPr marL="1371600" marR="0" lvl="2"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3pPr>
            <a:lvl4pPr marL="1828800" marR="0" lvl="3"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L="2286000" marR="0" lvl="4"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L="2743200" marR="0" lvl="5"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L="3200400" marR="0" lvl="6"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L="3657600" marR="0" lvl="7"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L="4114800" marR="0" lvl="8" indent="-317500" algn="l" rtl="0">
              <a:lnSpc>
                <a:spcPct val="115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pPr marL="0" indent="0">
              <a:buFont typeface="Arial"/>
              <a:buNone/>
            </a:pPr>
            <a:r>
              <a:rPr lang="en-US" dirty="0"/>
              <a:t>Build out web, GitHub, Slack, and communications services to support the work of the committee and its interactions with stakeholders. </a:t>
            </a:r>
          </a:p>
          <a:p>
            <a:pPr marL="0" indent="0">
              <a:buFont typeface="Arial"/>
              <a:buNone/>
            </a:pPr>
            <a:endParaRPr lang="en-US" dirty="0"/>
          </a:p>
          <a:p>
            <a:pPr marL="0" indent="0">
              <a:buFont typeface="Arial"/>
              <a:buNone/>
            </a:pPr>
            <a:r>
              <a:rPr lang="en-US" dirty="0"/>
              <a:t>Home page: </a:t>
            </a:r>
            <a:r>
              <a:rPr lang="en-US" sz="1600" dirty="0">
                <a:latin typeface="Courier New" panose="02070309020205020404" pitchFamily="49" charset="0"/>
                <a:cs typeface="Courier New" panose="02070309020205020404" pitchFamily="49" charset="0"/>
                <a:hlinkClick r:id="rId4"/>
              </a:rPr>
              <a:t>https://acm-sigdoc-structured.org/</a:t>
            </a:r>
            <a:endParaRPr lang="en-US" sz="1600" dirty="0">
              <a:latin typeface="Courier New" panose="02070309020205020404" pitchFamily="49" charset="0"/>
              <a:cs typeface="Courier New" panose="02070309020205020404" pitchFamily="49" charset="0"/>
            </a:endParaRPr>
          </a:p>
          <a:p>
            <a:pPr marL="0" indent="0">
              <a:buFont typeface="Arial"/>
              <a:buNone/>
            </a:pPr>
            <a:r>
              <a:rPr lang="en-US" dirty="0"/>
              <a:t>GitHub samples repo: </a:t>
            </a:r>
            <a:r>
              <a:rPr lang="en-US" sz="1400" dirty="0">
                <a:latin typeface="Courier New" panose="02070309020205020404" pitchFamily="49" charset="0"/>
                <a:cs typeface="Courier New" panose="02070309020205020404" pitchFamily="49" charset="0"/>
                <a:hlinkClick r:id="rId5"/>
              </a:rPr>
              <a:t>https://github.com/acm-sigdoc-structured/</a:t>
            </a:r>
            <a:endParaRPr lang="en-US" sz="1400" dirty="0">
              <a:latin typeface="Courier New" panose="02070309020205020404" pitchFamily="49" charset="0"/>
              <a:cs typeface="Courier New" panose="02070309020205020404" pitchFamily="49" charset="0"/>
            </a:endParaRPr>
          </a:p>
          <a:p>
            <a:pPr marL="0" indent="0">
              <a:buFont typeface="Arial"/>
              <a:buNone/>
            </a:pPr>
            <a:r>
              <a:rPr lang="en-US" dirty="0"/>
              <a:t>Work in progress dashboard: </a:t>
            </a:r>
            <a:r>
              <a:rPr lang="en-US" sz="1600" dirty="0">
                <a:latin typeface="Courier New" panose="02070309020205020404" pitchFamily="49" charset="0"/>
                <a:cs typeface="Courier New" panose="02070309020205020404" pitchFamily="49" charset="0"/>
                <a:hlinkClick r:id="rId6"/>
              </a:rPr>
              <a:t>Google Drive</a:t>
            </a:r>
            <a:r>
              <a:rPr lang="en-US" dirty="0"/>
              <a:t> </a:t>
            </a:r>
          </a:p>
          <a:p>
            <a:pPr marL="0" indent="0">
              <a:buFont typeface="Arial"/>
              <a:buNone/>
            </a:pPr>
            <a:endParaRPr lang="en-US" dirty="0"/>
          </a:p>
          <a:p>
            <a:pPr marL="0" indent="0">
              <a:buFont typeface="Arial"/>
              <a:buNone/>
            </a:pPr>
            <a:endParaRPr lang="en-US" dirty="0"/>
          </a:p>
          <a:p>
            <a:pPr marL="0" indent="0">
              <a:buFont typeface="Arial"/>
              <a:buNone/>
            </a:pPr>
            <a:r>
              <a:rPr lang="en-US" dirty="0"/>
              <a:t>Oliver Fischer (</a:t>
            </a:r>
            <a:r>
              <a:rPr lang="en-US" sz="1600" dirty="0">
                <a:latin typeface="Courier New" panose="02070309020205020404" pitchFamily="49" charset="0"/>
                <a:cs typeface="Courier New" panose="02070309020205020404" pitchFamily="49" charset="0"/>
              </a:rPr>
              <a:t>mativista@yahoo.com</a:t>
            </a:r>
            <a:r>
              <a:rPr lang="en-US" dirty="0"/>
              <a:t>)</a:t>
            </a:r>
          </a:p>
        </p:txBody>
      </p:sp>
    </p:spTree>
    <p:extLst>
      <p:ext uri="{BB962C8B-B14F-4D97-AF65-F5344CB8AC3E}">
        <p14:creationId xmlns:p14="http://schemas.microsoft.com/office/powerpoint/2010/main" val="2655515956"/>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687</TotalTime>
  <Words>1555</Words>
  <Application>Microsoft Office PowerPoint</Application>
  <PresentationFormat>On-screen Show (16:9)</PresentationFormat>
  <Paragraphs>288</Paragraphs>
  <Slides>18</Slides>
  <Notes>18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Courier New</vt:lpstr>
      <vt:lpstr>Simple Light</vt:lpstr>
      <vt:lpstr>ACM SIGDOC Committee on Structured Authoring and Content Management</vt:lpstr>
      <vt:lpstr>Agenda</vt:lpstr>
      <vt:lpstr>Mission</vt:lpstr>
      <vt:lpstr>What is structured content?</vt:lpstr>
      <vt:lpstr>Benefits</vt:lpstr>
      <vt:lpstr>2025-2026 Committee Roadmap</vt:lpstr>
      <vt:lpstr>2025-2026 Committee Roadmap</vt:lpstr>
      <vt:lpstr>2025-2026 Committee Roadmap</vt:lpstr>
      <vt:lpstr>Activity-0: Infrastructure</vt:lpstr>
      <vt:lpstr>Activity-1: Curriculum resource development</vt:lpstr>
      <vt:lpstr>Activity-1: Curriculum resource development</vt:lpstr>
      <vt:lpstr>Activity-1: Curriculum content development</vt:lpstr>
      <vt:lpstr>Activity-2: XML curriculum learning paths</vt:lpstr>
      <vt:lpstr>Activity-3: No-frills, industry-flavored style guide</vt:lpstr>
      <vt:lpstr>Activity-4: Fall 2025 curriculum pilot projects</vt:lpstr>
      <vt:lpstr>Activity-5: XML/Docs-as-code hybrid resources</vt:lpstr>
      <vt:lpstr>Closing thoughts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StanDoherty</dc:creator>
  <cp:lastModifiedBy>Stanley Doherty</cp:lastModifiedBy>
  <cp:revision>27</cp:revision>
  <dcterms:modified xsi:type="dcterms:W3CDTF">2025-06-15T12:25:53Z</dcterms:modified>
</cp:coreProperties>
</file>